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Lst>
  <p:notesMasterIdLst>
    <p:notesMasterId r:id="rId15"/>
  </p:notesMasterIdLst>
  <p:handoutMasterIdLst>
    <p:handoutMasterId r:id="rId16"/>
  </p:handoutMasterIdLst>
  <p:sldIdLst>
    <p:sldId id="264" r:id="rId3"/>
    <p:sldId id="804" r:id="rId4"/>
    <p:sldId id="808" r:id="rId5"/>
    <p:sldId id="265" r:id="rId6"/>
    <p:sldId id="805" r:id="rId7"/>
    <p:sldId id="758" r:id="rId8"/>
    <p:sldId id="757" r:id="rId9"/>
    <p:sldId id="811" r:id="rId10"/>
    <p:sldId id="810" r:id="rId11"/>
    <p:sldId id="762" r:id="rId12"/>
    <p:sldId id="266" r:id="rId13"/>
    <p:sldId id="807" r:id="rId14"/>
  </p:sldIdLst>
  <p:sldSz cx="17340263" cy="9753600"/>
  <p:notesSz cx="6858000" cy="9144000"/>
  <p:defaultTextStyle>
    <a:lvl1pPr algn="ctr" defTabSz="584130">
      <a:defRPr sz="4000">
        <a:solidFill>
          <a:srgbClr val="FFFFFF"/>
        </a:solidFill>
        <a:latin typeface="+mn-lt"/>
        <a:ea typeface="+mn-ea"/>
        <a:cs typeface="+mn-cs"/>
        <a:sym typeface="Avenir Light"/>
      </a:defRPr>
    </a:lvl1pPr>
    <a:lvl2pPr indent="228572" algn="ctr" defTabSz="584130">
      <a:defRPr sz="4000">
        <a:solidFill>
          <a:srgbClr val="FFFFFF"/>
        </a:solidFill>
        <a:latin typeface="+mn-lt"/>
        <a:ea typeface="+mn-ea"/>
        <a:cs typeface="+mn-cs"/>
        <a:sym typeface="Avenir Light"/>
      </a:defRPr>
    </a:lvl2pPr>
    <a:lvl3pPr indent="457145" algn="ctr" defTabSz="584130">
      <a:defRPr sz="4000">
        <a:solidFill>
          <a:srgbClr val="FFFFFF"/>
        </a:solidFill>
        <a:latin typeface="+mn-lt"/>
        <a:ea typeface="+mn-ea"/>
        <a:cs typeface="+mn-cs"/>
        <a:sym typeface="Avenir Light"/>
      </a:defRPr>
    </a:lvl3pPr>
    <a:lvl4pPr indent="685718" algn="ctr" defTabSz="584130">
      <a:defRPr sz="4000">
        <a:solidFill>
          <a:srgbClr val="FFFFFF"/>
        </a:solidFill>
        <a:latin typeface="+mn-lt"/>
        <a:ea typeface="+mn-ea"/>
        <a:cs typeface="+mn-cs"/>
        <a:sym typeface="Avenir Light"/>
      </a:defRPr>
    </a:lvl4pPr>
    <a:lvl5pPr indent="914291" algn="ctr" defTabSz="584130">
      <a:defRPr sz="4000">
        <a:solidFill>
          <a:srgbClr val="FFFFFF"/>
        </a:solidFill>
        <a:latin typeface="+mn-lt"/>
        <a:ea typeface="+mn-ea"/>
        <a:cs typeface="+mn-cs"/>
        <a:sym typeface="Avenir Light"/>
      </a:defRPr>
    </a:lvl5pPr>
    <a:lvl6pPr indent="1142863" algn="ctr" defTabSz="584130">
      <a:defRPr sz="4000">
        <a:solidFill>
          <a:srgbClr val="FFFFFF"/>
        </a:solidFill>
        <a:latin typeface="+mn-lt"/>
        <a:ea typeface="+mn-ea"/>
        <a:cs typeface="+mn-cs"/>
        <a:sym typeface="Avenir Light"/>
      </a:defRPr>
    </a:lvl6pPr>
    <a:lvl7pPr indent="1371435" algn="ctr" defTabSz="584130">
      <a:defRPr sz="4000">
        <a:solidFill>
          <a:srgbClr val="FFFFFF"/>
        </a:solidFill>
        <a:latin typeface="+mn-lt"/>
        <a:ea typeface="+mn-ea"/>
        <a:cs typeface="+mn-cs"/>
        <a:sym typeface="Avenir Light"/>
      </a:defRPr>
    </a:lvl7pPr>
    <a:lvl8pPr indent="1600008" algn="ctr" defTabSz="584130">
      <a:defRPr sz="4000">
        <a:solidFill>
          <a:srgbClr val="FFFFFF"/>
        </a:solidFill>
        <a:latin typeface="+mn-lt"/>
        <a:ea typeface="+mn-ea"/>
        <a:cs typeface="+mn-cs"/>
        <a:sym typeface="Avenir Light"/>
      </a:defRPr>
    </a:lvl8pPr>
    <a:lvl9pPr indent="1828581" algn="ctr" defTabSz="584130">
      <a:defRPr sz="4000">
        <a:solidFill>
          <a:srgbClr val="FFFFFF"/>
        </a:solidFill>
        <a:latin typeface="+mn-lt"/>
        <a:ea typeface="+mn-ea"/>
        <a:cs typeface="+mn-cs"/>
        <a:sym typeface="Avenir Light"/>
      </a:defRPr>
    </a:lvl9pPr>
  </p:defaultTextStyle>
  <p:extLst>
    <p:ext uri="{EFAFB233-063F-42B5-8137-9DF3F51BA10A}">
      <p15:sldGuideLst xmlns:p15="http://schemas.microsoft.com/office/powerpoint/2012/main">
        <p15:guide id="1" orient="horz" pos="3072" userDrawn="1">
          <p15:clr>
            <a:srgbClr val="A4A3A4"/>
          </p15:clr>
        </p15:guide>
        <p15:guide id="2" pos="546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E5DB"/>
    <a:srgbClr val="B078B0"/>
    <a:srgbClr val="61BFD8"/>
    <a:srgbClr val="E15840"/>
    <a:srgbClr val="E1563D"/>
    <a:srgbClr val="9C5FCB"/>
    <a:srgbClr val="00ABAF"/>
    <a:srgbClr val="B872EE"/>
    <a:srgbClr val="00C0C4"/>
    <a:srgbClr val="5991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1E4E5C"/>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375A7D"/>
          </a:solidFill>
        </a:fill>
      </a:tcStyle>
    </a:wholeTbl>
    <a:band2H>
      <a:tcTxStyle/>
      <a:tcStyle>
        <a:tcBdr/>
        <a:fill>
          <a:solidFill>
            <a:srgbClr val="3B7499"/>
          </a:solidFill>
        </a:fill>
      </a:tcStyle>
    </a:band2H>
    <a:firstCol>
      <a:tcTxStyle b="off" i="off">
        <a:fontRef idx="minor">
          <a:srgbClr val="FFFFFF"/>
        </a:fontRef>
        <a:srgbClr val="FFFFFF"/>
      </a:tcTxStyle>
      <a:tcStyle>
        <a:tcBdr>
          <a:left>
            <a:ln w="12700" cap="flat">
              <a:solidFill>
                <a:srgbClr val="1E4E5C"/>
              </a:solidFill>
              <a:prstDash val="solid"/>
              <a:miter lim="400000"/>
            </a:ln>
          </a:left>
          <a:right>
            <a:ln w="12700" cap="flat">
              <a:solidFill>
                <a:srgbClr val="53D5FD"/>
              </a:solidFill>
              <a:prstDash val="solid"/>
              <a:miter lim="400000"/>
            </a:ln>
          </a:right>
          <a:top>
            <a:ln w="12700" cap="flat">
              <a:solidFill>
                <a:srgbClr val="1E4E5C"/>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1E3C6E"/>
          </a:solidFill>
        </a:fill>
      </a:tcStyle>
    </a:firstCol>
    <a:lastRow>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53D5FD"/>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1E3C6E"/>
          </a:solidFill>
        </a:fill>
      </a:tcStyle>
    </a:lastRow>
    <a:firstRow>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1E4E5C"/>
              </a:solidFill>
              <a:prstDash val="solid"/>
              <a:miter lim="400000"/>
            </a:ln>
          </a:top>
          <a:bottom>
            <a:ln w="12700" cap="flat">
              <a:solidFill>
                <a:srgbClr val="53D5FD"/>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solidFill>
            <a:srgbClr val="1E3C6E"/>
          </a:solidFill>
        </a:fill>
      </a:tcStyle>
    </a:firstRow>
  </a:tblStyle>
  <a:tblStyle styleId="{C7B018BB-80A7-4F77-B60F-C8B233D01FF8}" styleName="">
    <a:tblBg/>
    <a:wholeTbl>
      <a:tcTxStyle b="off" i="off">
        <a:font>
          <a:latin typeface="Avenir Medium"/>
          <a:ea typeface="Avenir Medium"/>
          <a:cs typeface="Avenir Medium"/>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38100" cap="flat">
              <a:solidFill>
                <a:srgbClr val="000000"/>
              </a:solidFill>
              <a:prstDash val="solid"/>
              <a:miter lim="400000"/>
            </a:ln>
          </a:bottom>
          <a:insideH>
            <a:ln w="38100" cap="flat">
              <a:solidFill>
                <a:srgbClr val="000000"/>
              </a:solidFill>
              <a:prstDash val="solid"/>
              <a:miter lim="400000"/>
            </a:ln>
          </a:insideH>
          <a:insideV>
            <a:ln w="12700" cap="flat">
              <a:solidFill>
                <a:srgbClr val="000000"/>
              </a:solidFill>
              <a:prstDash val="solid"/>
              <a:miter lim="400000"/>
            </a:ln>
          </a:insideV>
        </a:tcBdr>
      </a:tcStyle>
    </a:wholeTbl>
    <a:band2H>
      <a:tcTxStyle/>
      <a:tcStyle>
        <a:tcBdr/>
        <a:fill>
          <a:solidFill>
            <a:srgbClr val="0A0A0A">
              <a:alpha val="92000"/>
            </a:srgbClr>
          </a:solidFill>
        </a:fill>
      </a:tcStyle>
    </a:band2H>
    <a:firstCol>
      <a:tcTxStyle b="off" i="off">
        <a:font>
          <a:latin typeface="Avenir Medium"/>
          <a:ea typeface="Avenir Medium"/>
          <a:cs typeface="Avenir Medium"/>
        </a:font>
        <a:srgbClr val="FFFFFF"/>
      </a:tcTxStyle>
      <a:tcStyle>
        <a:tcBdr>
          <a:left>
            <a:ln w="25400" cap="flat">
              <a:solidFill>
                <a:srgbClr val="000000"/>
              </a:solidFill>
              <a:prstDash val="solid"/>
              <a:miter lim="400000"/>
            </a:ln>
          </a:left>
          <a:right>
            <a:ln w="63500" cap="flat">
              <a:solidFill>
                <a:srgbClr val="000000"/>
              </a:solidFill>
              <a:prstDash val="solid"/>
              <a:miter lim="400000"/>
            </a:ln>
          </a:right>
          <a:top>
            <a:ln w="38100" cap="flat">
              <a:solidFill>
                <a:srgbClr val="000000"/>
              </a:solidFill>
              <a:prstDash val="solid"/>
              <a:miter lim="400000"/>
            </a:ln>
          </a:top>
          <a:bottom>
            <a:ln w="38100" cap="flat">
              <a:solidFill>
                <a:srgbClr val="000000"/>
              </a:solidFill>
              <a:prstDash val="solid"/>
              <a:miter lim="400000"/>
            </a:ln>
          </a:bottom>
          <a:insideH>
            <a:ln w="38100" cap="flat">
              <a:solidFill>
                <a:srgbClr val="000000"/>
              </a:solidFill>
              <a:prstDash val="solid"/>
              <a:miter lim="400000"/>
            </a:ln>
          </a:insideH>
          <a:insideV>
            <a:ln w="12700" cap="flat">
              <a:solidFill>
                <a:srgbClr val="000000"/>
              </a:solidFill>
              <a:prstDash val="solid"/>
              <a:miter lim="400000"/>
            </a:ln>
          </a:insideV>
        </a:tcBdr>
      </a:tcStyle>
    </a:firstCol>
    <a:lastRow>
      <a:tcTxStyle b="off" i="off">
        <a:font>
          <a:latin typeface="Avenir Medium"/>
          <a:ea typeface="Avenir Medium"/>
          <a:cs typeface="Avenir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635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tcStyle>
    </a:lastRow>
    <a:firstRow>
      <a:tcTxStyle b="off" i="off">
        <a:font>
          <a:latin typeface="Avenir Medium"/>
          <a:ea typeface="Avenir Medium"/>
          <a:cs typeface="Avenir Medium"/>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635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tcStyle>
    </a:firstRow>
  </a:tblStyle>
  <a:tblStyle styleId="{EEE7283C-3CF3-47DC-8721-378D4A62B228}" styleName="">
    <a:tblBg/>
    <a:wholeTbl>
      <a:tcTxStyle b="off" i="off">
        <a:fontRef idx="minor">
          <a:srgbClr val="FFFFFF"/>
        </a:fontRef>
        <a:srgbClr val="FFFFFF"/>
      </a:tcTxStyle>
      <a:tcStyle>
        <a:tcBdr>
          <a:left>
            <a:ln w="12700" cap="flat">
              <a:solidFill>
                <a:srgbClr val="1E4E5C"/>
              </a:solidFill>
              <a:prstDash val="solid"/>
              <a:miter lim="400000"/>
            </a:ln>
          </a:left>
          <a:right>
            <a:ln w="12700" cap="flat">
              <a:solidFill>
                <a:srgbClr val="1E4E5C"/>
              </a:solidFill>
              <a:prstDash val="solid"/>
              <a:miter lim="400000"/>
            </a:ln>
          </a:right>
          <a:top>
            <a:ln w="12700" cap="flat">
              <a:solidFill>
                <a:srgbClr val="1E4E5C"/>
              </a:solidFill>
              <a:prstDash val="solid"/>
              <a:miter lim="400000"/>
            </a:ln>
          </a:top>
          <a:bottom>
            <a:ln w="12700" cap="flat">
              <a:solidFill>
                <a:srgbClr val="1E4E5C"/>
              </a:solidFill>
              <a:prstDash val="solid"/>
              <a:miter lim="400000"/>
            </a:ln>
          </a:bottom>
          <a:insideH>
            <a:ln w="12700" cap="flat">
              <a:solidFill>
                <a:srgbClr val="1E4E5C"/>
              </a:solidFill>
              <a:prstDash val="solid"/>
              <a:miter lim="400000"/>
            </a:ln>
          </a:insideH>
          <a:insideV>
            <a:ln w="12700" cap="flat">
              <a:solidFill>
                <a:srgbClr val="1E4E5C"/>
              </a:solidFill>
              <a:prstDash val="solid"/>
              <a:miter lim="400000"/>
            </a:ln>
          </a:insideV>
        </a:tcBdr>
        <a:fill>
          <a:noFill/>
        </a:fill>
      </a:tcStyle>
    </a:wholeTbl>
    <a:band2H>
      <a:tcTxStyle/>
      <a:tcStyle>
        <a:tcBdr/>
        <a:fill>
          <a:solidFill>
            <a:srgbClr val="00EDFF">
              <a:alpha val="24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1E4E5C"/>
              </a:solidFill>
              <a:prstDash val="solid"/>
              <a:miter lim="400000"/>
            </a:ln>
          </a:insideV>
        </a:tcBdr>
        <a:fill>
          <a:solidFill>
            <a:srgbClr val="32829A"/>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noFill/>
              <a:miter lim="400000"/>
            </a:ln>
          </a:bottom>
          <a:insideH>
            <a:ln w="12700" cap="flat">
              <a:solidFill>
                <a:srgbClr val="00919C">
                  <a:alpha val="79000"/>
                </a:srgbClr>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00919C">
                  <a:alpha val="79000"/>
                </a:srgbClr>
              </a:solidFill>
              <a:prstDash val="solid"/>
              <a:miter lim="400000"/>
            </a:ln>
          </a:insideH>
          <a:insideV>
            <a:ln w="12700" cap="flat">
              <a:noFill/>
              <a:miter lim="400000"/>
            </a:ln>
          </a:insideV>
        </a:tcBdr>
        <a:fill>
          <a:solidFill>
            <a:srgbClr val="1E4E5C"/>
          </a:solidFill>
        </a:fill>
      </a:tcStyle>
    </a:firstRow>
  </a:tblStyle>
  <a:tblStyle styleId="{CF821DB8-F4EB-4A41-A1BA-3FCAFE7338EE}" styleName="">
    <a:tblBg/>
    <a:wholeTbl>
      <a:tcTxStyle b="off" i="off">
        <a:fontRef idx="minor">
          <a:srgbClr val="FFFFFF"/>
        </a:fontRef>
        <a:srgbClr val="FFFFFF"/>
      </a:tcTxStyle>
      <a:tcStyle>
        <a:tcBdr>
          <a:left>
            <a:ln w="12700" cap="flat">
              <a:noFill/>
              <a:miter lim="400000"/>
            </a:ln>
          </a:left>
          <a:right>
            <a:ln w="12700" cap="flat">
              <a:noFill/>
              <a:miter lim="400000"/>
            </a:ln>
          </a:right>
          <a:top>
            <a:ln w="25400" cap="rnd">
              <a:solidFill>
                <a:srgbClr val="4F4F4F"/>
              </a:solidFill>
              <a:custDash>
                <a:ds d="100000" sp="200000"/>
              </a:custDash>
              <a:miter lim="400000"/>
            </a:ln>
          </a:top>
          <a:bottom>
            <a:ln w="25400" cap="rnd">
              <a:solidFill>
                <a:srgbClr val="4F4F4F"/>
              </a:solidFill>
              <a:custDash>
                <a:ds d="100000" sp="200000"/>
              </a:custDash>
              <a:miter lim="400000"/>
            </a:ln>
          </a:bottom>
          <a:insideH>
            <a:ln w="25400" cap="rnd">
              <a:solidFill>
                <a:srgbClr val="4F4F4F"/>
              </a:solidFill>
              <a:custDash>
                <a:ds d="100000" sp="200000"/>
              </a:custDash>
              <a:miter lim="400000"/>
            </a:ln>
          </a:insideH>
          <a:insideV>
            <a:ln w="12700" cap="flat">
              <a:noFill/>
              <a:miter lim="400000"/>
            </a:ln>
          </a:insideV>
        </a:tcBdr>
        <a:fill>
          <a:noFill/>
        </a:fill>
      </a:tcStyle>
    </a:wholeTbl>
    <a:band2H>
      <a:tcTxStyle/>
      <a:tcStyle>
        <a:tcBdr/>
        <a:fill>
          <a:solidFill>
            <a:srgbClr val="6D6D6D">
              <a:alpha val="25000"/>
            </a:srgbClr>
          </a:solidFill>
        </a:fill>
      </a:tcStyle>
    </a:band2H>
    <a:firstCol>
      <a:tcTxStyle b="off" i="off">
        <a:fontRef idx="minor">
          <a:srgbClr val="FFFFFF"/>
        </a:fontRef>
        <a:srgbClr val="FFFFFF"/>
      </a:tcTxStyle>
      <a:tcStyle>
        <a:tcBdr>
          <a:left>
            <a:ln w="12700" cap="flat">
              <a:noFill/>
              <a:miter lim="400000"/>
            </a:ln>
          </a:left>
          <a:right>
            <a:ln w="25400" cap="flat">
              <a:noFill/>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noFill/>
              <a:miter lim="400000"/>
            </a:ln>
          </a:insideV>
        </a:tcBdr>
        <a:fill>
          <a:solidFill>
            <a:srgbClr val="808080">
              <a:alpha val="32000"/>
            </a:srgb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38100" cap="flat">
              <a:solidFill>
                <a:srgbClr val="000000"/>
              </a:solidFill>
              <a:prstDash val="solid"/>
              <a:miter lim="400000"/>
            </a:ln>
          </a:top>
          <a:bottom>
            <a:ln w="12700" cap="flat">
              <a:noFill/>
              <a:miter lim="400000"/>
            </a:ln>
          </a:bottom>
          <a:insideH>
            <a:ln w="12700" cap="flat">
              <a:solidFill>
                <a:srgbClr val="000000"/>
              </a:solidFill>
              <a:prstDash val="solid"/>
              <a:miter lim="400000"/>
            </a:ln>
          </a:insideH>
          <a:insideV>
            <a:ln w="12700" cap="flat">
              <a:noFill/>
              <a:miter lim="400000"/>
            </a:ln>
          </a:insideV>
        </a:tcBdr>
        <a:fill>
          <a:solidFill>
            <a:srgbClr val="941B00">
              <a:alpha val="80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noFill/>
              <a:miter lim="400000"/>
            </a:ln>
          </a:insideV>
        </a:tcBdr>
        <a:fill>
          <a:solidFill>
            <a:srgbClr val="CD2600">
              <a:alpha val="80000"/>
            </a:srgb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4F4F4F"/>
              </a:solidFill>
              <a:prstDash val="solid"/>
              <a:miter lim="400000"/>
            </a:ln>
          </a:top>
          <a:bottom>
            <a:ln w="12700" cap="flat">
              <a:solidFill>
                <a:srgbClr val="4F4F4F"/>
              </a:solidFill>
              <a:prstDash val="solid"/>
              <a:miter lim="400000"/>
            </a:ln>
          </a:bottom>
          <a:insideH>
            <a:ln w="12700" cap="flat">
              <a:solidFill>
                <a:srgbClr val="4F4F4F"/>
              </a:solidFill>
              <a:prstDash val="solid"/>
              <a:miter lim="400000"/>
            </a:ln>
          </a:insideH>
          <a:insideV>
            <a:ln w="12700" cap="flat">
              <a:noFill/>
              <a:miter lim="400000"/>
            </a:ln>
          </a:insideV>
        </a:tcBdr>
        <a:fill>
          <a:noFill/>
        </a:fill>
      </a:tcStyle>
    </a:wholeTbl>
    <a:band2H>
      <a:tcTxStyle/>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4F4F4F"/>
              </a:solidFill>
              <a:prstDash val="solid"/>
              <a:miter lim="400000"/>
            </a:ln>
          </a:top>
          <a:bottom>
            <a:ln w="12700" cap="flat">
              <a:solidFill>
                <a:srgbClr val="4F4F4F"/>
              </a:solidFill>
              <a:prstDash val="solid"/>
              <a:miter lim="400000"/>
            </a:ln>
          </a:bottom>
          <a:insideH>
            <a:ln w="12700" cap="flat">
              <a:solidFill>
                <a:srgbClr val="4F4F4F"/>
              </a:solidFill>
              <a:prstDash val="solid"/>
              <a:miter lim="400000"/>
            </a:ln>
          </a:insideH>
          <a:insideV>
            <a:ln w="12700" cap="flat">
              <a:noFill/>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08080"/>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08080"/>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797979"/>
              </a:solidFill>
              <a:custDash>
                <a:ds d="200000" sp="200000"/>
              </a:custDash>
              <a:miter lim="400000"/>
            </a:ln>
          </a:top>
          <a:bottom>
            <a:ln w="12700" cap="flat">
              <a:solidFill>
                <a:srgbClr val="797979"/>
              </a:solidFill>
              <a:custDash>
                <a:ds d="200000" sp="200000"/>
              </a:custDash>
              <a:miter lim="400000"/>
            </a:ln>
          </a:bottom>
          <a:insideH>
            <a:ln w="12700" cap="flat">
              <a:solidFill>
                <a:srgbClr val="797979"/>
              </a:solidFill>
              <a:custDash>
                <a:ds d="200000" sp="200000"/>
              </a:custDash>
              <a:miter lim="400000"/>
            </a:ln>
          </a:insideH>
          <a:insideV>
            <a:ln w="12700" cap="flat">
              <a:noFill/>
              <a:miter lim="400000"/>
            </a:ln>
          </a:insideV>
        </a:tcBdr>
        <a:fill>
          <a:noFill/>
        </a:fill>
      </a:tcStyle>
    </a:wholeTbl>
    <a:band2H>
      <a:tcTxStyle/>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solidFill>
                <a:srgbClr val="FFFFFF"/>
              </a:solidFill>
              <a:prstDash val="solid"/>
              <a:miter lim="400000"/>
            </a:ln>
          </a:right>
          <a:top>
            <a:ln w="12700" cap="flat">
              <a:solidFill>
                <a:srgbClr val="797979"/>
              </a:solidFill>
              <a:custDash>
                <a:ds d="200000" sp="200000"/>
              </a:custDash>
              <a:miter lim="400000"/>
            </a:ln>
          </a:top>
          <a:bottom>
            <a:ln w="12700" cap="flat">
              <a:solidFill>
                <a:srgbClr val="797979"/>
              </a:solidFill>
              <a:custDash>
                <a:ds d="200000" sp="200000"/>
              </a:custDash>
              <a:miter lim="400000"/>
            </a:ln>
          </a:bottom>
          <a:insideH>
            <a:ln w="12700" cap="flat">
              <a:solidFill>
                <a:srgbClr val="797979"/>
              </a:solidFill>
              <a:custDash>
                <a:ds d="200000" sp="200000"/>
              </a:custDash>
              <a:miter lim="400000"/>
            </a:ln>
          </a:insideH>
          <a:insideV>
            <a:ln w="12700" cap="flat">
              <a:noFill/>
              <a:miter lim="400000"/>
            </a:ln>
          </a:insideV>
        </a:tcBdr>
        <a:fill>
          <a:no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noFill/>
              <a:miter lim="400000"/>
            </a:ln>
          </a:bottom>
          <a:insideH>
            <a:ln w="12700" cap="flat">
              <a:solidFill>
                <a:srgbClr val="797979"/>
              </a:solidFill>
              <a:prstDash val="solid"/>
              <a:miter lim="400000"/>
            </a:ln>
          </a:insideH>
          <a:insideV>
            <a:ln w="12700" cap="flat">
              <a:noFill/>
              <a:miter lim="400000"/>
            </a:ln>
          </a:insideV>
        </a:tcBdr>
        <a:fill>
          <a:noFill/>
        </a:fill>
      </a:tcStyle>
    </a:lastRow>
    <a:firstRow>
      <a:tcTxStyle b="off" i="off">
        <a:fontRef idx="minor">
          <a:srgbClr val="55D7FF"/>
        </a:fontRef>
        <a:srgbClr val="55D7FF"/>
      </a:tcTxStyle>
      <a:tcStyle>
        <a:tcBdr>
          <a:left>
            <a:ln w="12700" cap="flat">
              <a:noFill/>
              <a:miter lim="400000"/>
            </a:ln>
          </a:left>
          <a:right>
            <a:ln w="12700" cap="flat">
              <a:noFill/>
              <a:miter lim="400000"/>
            </a:ln>
          </a:right>
          <a:top>
            <a:ln w="12700" cap="flat">
              <a:noFill/>
              <a:miter lim="400000"/>
            </a:ln>
          </a:top>
          <a:bottom>
            <a:ln w="12700" cap="flat">
              <a:solidFill>
                <a:srgbClr val="FFFFFF"/>
              </a:solidFill>
              <a:prstDash val="solid"/>
              <a:miter lim="400000"/>
            </a:ln>
          </a:bottom>
          <a:insideH>
            <a:ln w="12700" cap="flat">
              <a:solidFill>
                <a:srgbClr val="797979"/>
              </a:solidFill>
              <a:prstDash val="solid"/>
              <a:miter lim="400000"/>
            </a:ln>
          </a:insideH>
          <a:insideV>
            <a:ln w="12700" cap="flat">
              <a:noFill/>
              <a:miter lim="400000"/>
            </a:ln>
          </a:insideV>
        </a:tcBdr>
        <a:fill>
          <a:no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14" autoAdjust="0"/>
    <p:restoredTop sz="70340" autoAdjust="0"/>
  </p:normalViewPr>
  <p:slideViewPr>
    <p:cSldViewPr snapToGrid="0">
      <p:cViewPr varScale="1">
        <p:scale>
          <a:sx n="62" d="100"/>
          <a:sy n="62" d="100"/>
        </p:scale>
        <p:origin x="968" y="192"/>
      </p:cViewPr>
      <p:guideLst>
        <p:guide orient="horz" pos="3072"/>
        <p:guide pos="5462"/>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9EB2899-690D-574F-ACCE-A510FB85C452}" type="datetimeFigureOut">
              <a:rPr lang="en-US" smtClean="0"/>
              <a:t>10/24/24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1BA9282-632A-574D-9198-A8CF867EC876}" type="slidenum">
              <a:rPr lang="en-US" smtClean="0"/>
              <a:t>‹#›</a:t>
            </a:fld>
            <a:endParaRPr lang="en-US"/>
          </a:p>
        </p:txBody>
      </p:sp>
    </p:spTree>
    <p:extLst>
      <p:ext uri="{BB962C8B-B14F-4D97-AF65-F5344CB8AC3E}">
        <p14:creationId xmlns:p14="http://schemas.microsoft.com/office/powerpoint/2010/main" val="3287647735"/>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png>
</file>

<file path=ppt/media/image4.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3" name="Shape 33"/>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34" name="Shape 34"/>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2714096949"/>
      </p:ext>
    </p:extLst>
  </p:cSld>
  <p:clrMap bg1="lt1" tx1="dk1" bg2="lt2" tx2="dk2" accent1="accent1" accent2="accent2" accent3="accent3" accent4="accent4" accent5="accent5" accent6="accent6" hlink="hlink" folHlink="folHlink"/>
  <p:notesStyle>
    <a:lvl1pPr defTabSz="457145">
      <a:lnSpc>
        <a:spcPct val="125000"/>
      </a:lnSpc>
      <a:defRPr sz="2400">
        <a:latin typeface="Avenir"/>
        <a:ea typeface="Avenir"/>
        <a:cs typeface="Avenir"/>
        <a:sym typeface="Avenir Roman"/>
      </a:defRPr>
    </a:lvl1pPr>
    <a:lvl2pPr indent="228572" defTabSz="457145">
      <a:lnSpc>
        <a:spcPct val="125000"/>
      </a:lnSpc>
      <a:defRPr sz="2400">
        <a:latin typeface="Avenir"/>
        <a:ea typeface="Avenir"/>
        <a:cs typeface="Avenir"/>
        <a:sym typeface="Avenir Roman"/>
      </a:defRPr>
    </a:lvl2pPr>
    <a:lvl3pPr indent="457145" defTabSz="457145">
      <a:lnSpc>
        <a:spcPct val="125000"/>
      </a:lnSpc>
      <a:defRPr sz="2400">
        <a:latin typeface="Avenir"/>
        <a:ea typeface="Avenir"/>
        <a:cs typeface="Avenir"/>
        <a:sym typeface="Avenir Roman"/>
      </a:defRPr>
    </a:lvl3pPr>
    <a:lvl4pPr indent="685718" defTabSz="457145">
      <a:lnSpc>
        <a:spcPct val="125000"/>
      </a:lnSpc>
      <a:defRPr sz="2400">
        <a:latin typeface="Avenir"/>
        <a:ea typeface="Avenir"/>
        <a:cs typeface="Avenir"/>
        <a:sym typeface="Avenir Roman"/>
      </a:defRPr>
    </a:lvl4pPr>
    <a:lvl5pPr indent="914291" defTabSz="457145">
      <a:lnSpc>
        <a:spcPct val="125000"/>
      </a:lnSpc>
      <a:defRPr sz="2400">
        <a:latin typeface="Avenir"/>
        <a:ea typeface="Avenir"/>
        <a:cs typeface="Avenir"/>
        <a:sym typeface="Avenir Roman"/>
      </a:defRPr>
    </a:lvl5pPr>
    <a:lvl6pPr indent="1142863" defTabSz="457145">
      <a:lnSpc>
        <a:spcPct val="125000"/>
      </a:lnSpc>
      <a:defRPr sz="2400">
        <a:latin typeface="Avenir"/>
        <a:ea typeface="Avenir"/>
        <a:cs typeface="Avenir"/>
        <a:sym typeface="Avenir Roman"/>
      </a:defRPr>
    </a:lvl6pPr>
    <a:lvl7pPr indent="1371435" defTabSz="457145">
      <a:lnSpc>
        <a:spcPct val="125000"/>
      </a:lnSpc>
      <a:defRPr sz="2400">
        <a:latin typeface="Avenir"/>
        <a:ea typeface="Avenir"/>
        <a:cs typeface="Avenir"/>
        <a:sym typeface="Avenir Roman"/>
      </a:defRPr>
    </a:lvl7pPr>
    <a:lvl8pPr indent="1600008" defTabSz="457145">
      <a:lnSpc>
        <a:spcPct val="125000"/>
      </a:lnSpc>
      <a:defRPr sz="2400">
        <a:latin typeface="Avenir"/>
        <a:ea typeface="Avenir"/>
        <a:cs typeface="Avenir"/>
        <a:sym typeface="Avenir Roman"/>
      </a:defRPr>
    </a:lvl8pPr>
    <a:lvl9pPr indent="1828581" defTabSz="457145">
      <a:lnSpc>
        <a:spcPct val="125000"/>
      </a:lnSpc>
      <a:defRPr sz="2400">
        <a:latin typeface="Avenir"/>
        <a:ea typeface="Avenir"/>
        <a:cs typeface="Avenir"/>
        <a:sym typeface="Avenir Roman"/>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43369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74621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93e77895f2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93e77895f2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For example, an independent t-test is just simple linear regression model, but with a single binary predictor variable (also called an indicator variable or dummy variable). The indicator variable takes the value zero or one, to indicate to which group each point belongs. We then test whether the slope (beta-1) is significantly different than the null hypothesis of zero.</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a:p>
            <a:pPr marL="0" lvl="0" indent="0" algn="l" rtl="0">
              <a:spcBef>
                <a:spcPts val="0"/>
              </a:spcBef>
              <a:spcAft>
                <a:spcPts val="0"/>
              </a:spcAft>
              <a:buNone/>
            </a:pPr>
            <a:r>
              <a:rPr lang="en-US" dirty="0"/>
              <a:t>A better way of modeling gene expression is to actually model the counts of reads aligned to the gene in each sample. OLS regression is not appropriate for count data, which 1) cannot be negative, 2) have a different shaped distribution.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Counts can be modeled with Poisson regression, however, Poisson models assume that the mean and variance are equal.</a:t>
            </a:r>
          </a:p>
          <a:p>
            <a:endParaRPr lang="en-US" dirty="0"/>
          </a:p>
        </p:txBody>
      </p:sp>
    </p:spTree>
    <p:extLst>
      <p:ext uri="{BB962C8B-B14F-4D97-AF65-F5344CB8AC3E}">
        <p14:creationId xmlns:p14="http://schemas.microsoft.com/office/powerpoint/2010/main" val="2199952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black is technical variability alone; red includes variability across samples; blue is Poisson expectation</a:t>
            </a:r>
          </a:p>
        </p:txBody>
      </p:sp>
    </p:spTree>
    <p:extLst>
      <p:ext uri="{BB962C8B-B14F-4D97-AF65-F5344CB8AC3E}">
        <p14:creationId xmlns:p14="http://schemas.microsoft.com/office/powerpoint/2010/main" val="40087357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black is technical variability alone; red includes variability across samples; blue is Poisson expectation</a:t>
            </a:r>
          </a:p>
        </p:txBody>
      </p:sp>
    </p:spTree>
    <p:extLst>
      <p:ext uri="{BB962C8B-B14F-4D97-AF65-F5344CB8AC3E}">
        <p14:creationId xmlns:p14="http://schemas.microsoft.com/office/powerpoint/2010/main" val="9969272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DESeq2 estimates gene-level dispersion parameters by examining the mean-dispersion relationship and sharing information across genes with similar mean expression</a:t>
            </a:r>
          </a:p>
        </p:txBody>
      </p:sp>
    </p:spTree>
    <p:extLst>
      <p:ext uri="{BB962C8B-B14F-4D97-AF65-F5344CB8AC3E}">
        <p14:creationId xmlns:p14="http://schemas.microsoft.com/office/powerpoint/2010/main" val="25070903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DESeq2 estimates gene-level dispersion parameters by examining the mean-dispersion relationship and sharing information across genes with similar mean expression</a:t>
            </a:r>
          </a:p>
        </p:txBody>
      </p:sp>
    </p:spTree>
    <p:extLst>
      <p:ext uri="{BB962C8B-B14F-4D97-AF65-F5344CB8AC3E}">
        <p14:creationId xmlns:p14="http://schemas.microsoft.com/office/powerpoint/2010/main" val="1780913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93bc5bd08e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93bc5bd08e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second basic approach to addressing type I errors during multiple testing is by controlling what is called the false discovery rate. The false discovery rate is the expected proportion of type I errors out of all of the rejections the null hypothesis. So if alpha is 0.05, we are saying that we will allow up to 5% false positives among the test we call significant.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 common approach to FDR correction is the </a:t>
            </a:r>
            <a:r>
              <a:rPr lang="en" dirty="0" err="1"/>
              <a:t>Benjamini</a:t>
            </a:r>
            <a:r>
              <a:rPr lang="en" dirty="0"/>
              <a:t>-Hochberg procedure. We won’t go over it in detail this afternoon, but the basic algorithm is described here and may be covered later in quant lab. </a:t>
            </a:r>
            <a:endParaRPr dirty="0"/>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Alt">
    <p:spTree>
      <p:nvGrpSpPr>
        <p:cNvPr id="1" name=""/>
        <p:cNvGrpSpPr/>
        <p:nvPr/>
      </p:nvGrpSpPr>
      <p:grpSpPr>
        <a:xfrm>
          <a:off x="0" y="0"/>
          <a:ext cx="0" cy="0"/>
          <a:chOff x="0" y="0"/>
          <a:chExt cx="0" cy="0"/>
        </a:xfrm>
      </p:grpSpPr>
      <p:sp>
        <p:nvSpPr>
          <p:cNvPr id="11" name="Shape 11"/>
          <p:cNvSpPr>
            <a:spLocks noGrp="1"/>
          </p:cNvSpPr>
          <p:nvPr>
            <p:ph type="title"/>
          </p:nvPr>
        </p:nvSpPr>
        <p:spPr>
          <a:xfrm>
            <a:off x="880560" y="1003300"/>
            <a:ext cx="15579143" cy="1460500"/>
          </a:xfrm>
          <a:prstGeom prst="rect">
            <a:avLst/>
          </a:prstGeom>
        </p:spPr>
        <p:txBody>
          <a:bodyPr/>
          <a:lstStyle>
            <a:lvl1pPr>
              <a:defRPr sz="6200" cap="all" spc="992">
                <a:solidFill>
                  <a:srgbClr val="FFFFFF"/>
                </a:solidFill>
              </a:defRPr>
            </a:lvl1pPr>
          </a:lstStyle>
          <a:p>
            <a:pPr lvl="0">
              <a:defRPr sz="1800" cap="none" spc="0">
                <a:solidFill>
                  <a:srgbClr val="000000"/>
                </a:solidFill>
              </a:defRPr>
            </a:pPr>
            <a:r>
              <a:rPr sz="6200" cap="all" spc="992">
                <a:solidFill>
                  <a:srgbClr val="FFFFFF"/>
                </a:solidFill>
              </a:rPr>
              <a:t>Title Text</a:t>
            </a:r>
          </a:p>
        </p:txBody>
      </p:sp>
      <p:sp>
        <p:nvSpPr>
          <p:cNvPr id="12" name="Shape 12"/>
          <p:cNvSpPr>
            <a:spLocks noGrp="1"/>
          </p:cNvSpPr>
          <p:nvPr>
            <p:ph type="body" idx="1"/>
          </p:nvPr>
        </p:nvSpPr>
        <p:spPr>
          <a:xfrm>
            <a:off x="880560" y="508000"/>
            <a:ext cx="15579143" cy="508001"/>
          </a:xfrm>
          <a:prstGeom prst="rect">
            <a:avLst/>
          </a:prstGeom>
        </p:spPr>
        <p:txBody>
          <a:bodyPr/>
          <a:lstStyle>
            <a:lvl1pPr marL="0" indent="0">
              <a:spcBef>
                <a:spcPts val="0"/>
              </a:spcBef>
              <a:buClrTx/>
              <a:buSzTx/>
              <a:buNone/>
              <a:defRPr sz="2400" cap="all" spc="384">
                <a:solidFill>
                  <a:srgbClr val="FFFFFF"/>
                </a:solidFill>
                <a:latin typeface="Avenir Book"/>
                <a:ea typeface="Avenir Book"/>
                <a:cs typeface="Avenir Book"/>
                <a:sym typeface="Avenir Book"/>
              </a:defRPr>
            </a:lvl1pPr>
            <a:lvl2pPr marL="0" indent="228611">
              <a:spcBef>
                <a:spcPts val="0"/>
              </a:spcBef>
              <a:buClrTx/>
              <a:buSzTx/>
              <a:buNone/>
              <a:defRPr sz="2400" cap="all" spc="384">
                <a:solidFill>
                  <a:srgbClr val="FFFFFF"/>
                </a:solidFill>
                <a:latin typeface="Avenir Book"/>
                <a:ea typeface="Avenir Book"/>
                <a:cs typeface="Avenir Book"/>
                <a:sym typeface="Avenir Book"/>
              </a:defRPr>
            </a:lvl2pPr>
            <a:lvl3pPr marL="0" indent="457223">
              <a:spcBef>
                <a:spcPts val="0"/>
              </a:spcBef>
              <a:buClrTx/>
              <a:buSzTx/>
              <a:buNone/>
              <a:defRPr sz="2400" cap="all" spc="384">
                <a:solidFill>
                  <a:srgbClr val="FFFFFF"/>
                </a:solidFill>
                <a:latin typeface="Avenir Book"/>
                <a:ea typeface="Avenir Book"/>
                <a:cs typeface="Avenir Book"/>
                <a:sym typeface="Avenir Book"/>
              </a:defRPr>
            </a:lvl3pPr>
            <a:lvl4pPr marL="0" indent="685835">
              <a:spcBef>
                <a:spcPts val="0"/>
              </a:spcBef>
              <a:buClrTx/>
              <a:buSzTx/>
              <a:buNone/>
              <a:defRPr sz="2400" cap="all" spc="384">
                <a:solidFill>
                  <a:srgbClr val="FFFFFF"/>
                </a:solidFill>
                <a:latin typeface="Avenir Book"/>
                <a:ea typeface="Avenir Book"/>
                <a:cs typeface="Avenir Book"/>
                <a:sym typeface="Avenir Book"/>
              </a:defRPr>
            </a:lvl4pPr>
            <a:lvl5pPr marL="0" indent="914446">
              <a:spcBef>
                <a:spcPts val="0"/>
              </a:spcBef>
              <a:buClrTx/>
              <a:buSzTx/>
              <a:buNone/>
              <a:defRPr sz="2400" cap="all" spc="384">
                <a:solidFill>
                  <a:srgbClr val="FFFFFF"/>
                </a:solidFill>
                <a:latin typeface="Avenir Book"/>
                <a:ea typeface="Avenir Book"/>
                <a:cs typeface="Avenir Book"/>
                <a:sym typeface="Avenir Book"/>
              </a:defRPr>
            </a:lvl5pPr>
          </a:lstStyle>
          <a:p>
            <a:pPr lvl="0">
              <a:defRPr sz="1800" cap="none" spc="0">
                <a:solidFill>
                  <a:srgbClr val="000000"/>
                </a:solidFill>
              </a:defRPr>
            </a:pPr>
            <a:r>
              <a:rPr sz="2400" cap="all" spc="384">
                <a:solidFill>
                  <a:srgbClr val="FFFFFF"/>
                </a:solidFill>
              </a:rPr>
              <a:t>Body Level One</a:t>
            </a:r>
          </a:p>
          <a:p>
            <a:pPr lvl="1">
              <a:defRPr sz="1800" cap="none" spc="0">
                <a:solidFill>
                  <a:srgbClr val="000000"/>
                </a:solidFill>
              </a:defRPr>
            </a:pPr>
            <a:r>
              <a:rPr sz="2400" cap="all" spc="384">
                <a:solidFill>
                  <a:srgbClr val="FFFFFF"/>
                </a:solidFill>
              </a:rPr>
              <a:t>Body Level Two</a:t>
            </a:r>
          </a:p>
          <a:p>
            <a:pPr lvl="2">
              <a:defRPr sz="1800" cap="none" spc="0">
                <a:solidFill>
                  <a:srgbClr val="000000"/>
                </a:solidFill>
              </a:defRPr>
            </a:pPr>
            <a:r>
              <a:rPr sz="2400" cap="all" spc="384">
                <a:solidFill>
                  <a:srgbClr val="FFFFFF"/>
                </a:solidFill>
              </a:rPr>
              <a:t>Body Level Three</a:t>
            </a:r>
          </a:p>
          <a:p>
            <a:pPr lvl="3">
              <a:defRPr sz="1800" cap="none" spc="0">
                <a:solidFill>
                  <a:srgbClr val="000000"/>
                </a:solidFill>
              </a:defRPr>
            </a:pPr>
            <a:r>
              <a:rPr sz="2400" cap="all" spc="384">
                <a:solidFill>
                  <a:srgbClr val="FFFFFF"/>
                </a:solidFill>
              </a:rPr>
              <a:t>Body Level Four</a:t>
            </a:r>
          </a:p>
          <a:p>
            <a:pPr lvl="4">
              <a:defRPr sz="1800" cap="none" spc="0">
                <a:solidFill>
                  <a:srgbClr val="000000"/>
                </a:solidFill>
              </a:defRPr>
            </a:pPr>
            <a:r>
              <a:rPr sz="2400" cap="all" spc="384">
                <a:solidFill>
                  <a:srgbClr val="FFFFFF"/>
                </a:solidFill>
              </a:rPr>
              <a:t>Body Level Five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userDrawn="1">
  <p:cSld name="Caption">
    <p:spTree>
      <p:nvGrpSpPr>
        <p:cNvPr id="1" name="Shape 63"/>
        <p:cNvGrpSpPr/>
        <p:nvPr/>
      </p:nvGrpSpPr>
      <p:grpSpPr>
        <a:xfrm>
          <a:off x="0" y="0"/>
          <a:ext cx="0" cy="0"/>
          <a:chOff x="0" y="0"/>
          <a:chExt cx="0" cy="0"/>
        </a:xfrm>
      </p:grpSpPr>
    </p:spTree>
    <p:extLst>
      <p:ext uri="{BB962C8B-B14F-4D97-AF65-F5344CB8AC3E}">
        <p14:creationId xmlns:p14="http://schemas.microsoft.com/office/powerpoint/2010/main" val="2832363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userDrawn="1">
  <p:cSld name="Title only">
    <p:spTree>
      <p:nvGrpSpPr>
        <p:cNvPr id="1" name="Shape 38"/>
        <p:cNvGrpSpPr/>
        <p:nvPr/>
      </p:nvGrpSpPr>
      <p:grpSpPr>
        <a:xfrm>
          <a:off x="0" y="0"/>
          <a:ext cx="0" cy="0"/>
          <a:chOff x="0" y="0"/>
          <a:chExt cx="0" cy="0"/>
        </a:xfrm>
      </p:grpSpPr>
      <p:sp>
        <p:nvSpPr>
          <p:cNvPr id="40" name="Google Shape;40;p6"/>
          <p:cNvSpPr txBox="1">
            <a:spLocks noGrp="1"/>
          </p:cNvSpPr>
          <p:nvPr>
            <p:ph type="sldNum" idx="12"/>
          </p:nvPr>
        </p:nvSpPr>
        <p:spPr>
          <a:xfrm>
            <a:off x="16066786" y="8842840"/>
            <a:ext cx="1040529" cy="745984"/>
          </a:xfrm>
          <a:prstGeom prst="rect">
            <a:avLst/>
          </a:prstGeom>
        </p:spPr>
        <p:txBody>
          <a:bodyPr spcFirstLastPara="1" wrap="square" lIns="94825" tIns="94825" rIns="94825" bIns="948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35540253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99674" y="3030540"/>
            <a:ext cx="14740917" cy="2090736"/>
          </a:xfrm>
        </p:spPr>
        <p:txBody>
          <a:bodyPr/>
          <a:lstStyle/>
          <a:p>
            <a:r>
              <a:rPr lang="en-US"/>
              <a:t>Click to edit Master title style</a:t>
            </a:r>
          </a:p>
        </p:txBody>
      </p:sp>
      <p:sp>
        <p:nvSpPr>
          <p:cNvPr id="3" name="Subtitle 2"/>
          <p:cNvSpPr>
            <a:spLocks noGrp="1"/>
          </p:cNvSpPr>
          <p:nvPr>
            <p:ph type="subTitle" idx="1"/>
          </p:nvPr>
        </p:nvSpPr>
        <p:spPr>
          <a:xfrm>
            <a:off x="2601467" y="5527679"/>
            <a:ext cx="12137337" cy="2492375"/>
          </a:xfrm>
        </p:spPr>
        <p:txBody>
          <a:bodyPr/>
          <a:lstStyle>
            <a:lvl1pPr marL="0" indent="0" algn="ctr">
              <a:buNone/>
              <a:defRPr>
                <a:solidFill>
                  <a:schemeClr val="tx1">
                    <a:tint val="75000"/>
                  </a:schemeClr>
                </a:solidFill>
              </a:defRPr>
            </a:lvl1pPr>
            <a:lvl2pPr marL="457223" indent="0" algn="ctr">
              <a:buNone/>
              <a:defRPr>
                <a:solidFill>
                  <a:schemeClr val="tx1">
                    <a:tint val="75000"/>
                  </a:schemeClr>
                </a:solidFill>
              </a:defRPr>
            </a:lvl2pPr>
            <a:lvl3pPr marL="914446" indent="0" algn="ctr">
              <a:buNone/>
              <a:defRPr>
                <a:solidFill>
                  <a:schemeClr val="tx1">
                    <a:tint val="75000"/>
                  </a:schemeClr>
                </a:solidFill>
              </a:defRPr>
            </a:lvl3pPr>
            <a:lvl4pPr marL="1371668" indent="0" algn="ctr">
              <a:buNone/>
              <a:defRPr>
                <a:solidFill>
                  <a:schemeClr val="tx1">
                    <a:tint val="75000"/>
                  </a:schemeClr>
                </a:solidFill>
              </a:defRPr>
            </a:lvl4pPr>
            <a:lvl5pPr marL="1828892" indent="0" algn="ctr">
              <a:buNone/>
              <a:defRPr>
                <a:solidFill>
                  <a:schemeClr val="tx1">
                    <a:tint val="75000"/>
                  </a:schemeClr>
                </a:solidFill>
              </a:defRPr>
            </a:lvl5pPr>
            <a:lvl6pPr marL="2286114" indent="0" algn="ctr">
              <a:buNone/>
              <a:defRPr>
                <a:solidFill>
                  <a:schemeClr val="tx1">
                    <a:tint val="75000"/>
                  </a:schemeClr>
                </a:solidFill>
              </a:defRPr>
            </a:lvl6pPr>
            <a:lvl7pPr marL="2743337" indent="0" algn="ctr">
              <a:buNone/>
              <a:defRPr>
                <a:solidFill>
                  <a:schemeClr val="tx1">
                    <a:tint val="75000"/>
                  </a:schemeClr>
                </a:solidFill>
              </a:defRPr>
            </a:lvl7pPr>
            <a:lvl8pPr marL="3200560" indent="0" algn="ctr">
              <a:buNone/>
              <a:defRPr>
                <a:solidFill>
                  <a:schemeClr val="tx1">
                    <a:tint val="75000"/>
                  </a:schemeClr>
                </a:solidFill>
              </a:defRPr>
            </a:lvl8pPr>
            <a:lvl9pPr marL="3657783"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24BD97D-5B53-C64D-8593-BE54E0159E6E}"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36751427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24BD97D-5B53-C64D-8593-BE54E0159E6E}"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26301822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69526" y="6267451"/>
            <a:ext cx="14738800" cy="1936750"/>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1369526" y="4133852"/>
            <a:ext cx="14738800" cy="2133601"/>
          </a:xfrm>
        </p:spPr>
        <p:txBody>
          <a:bodyPr anchor="b"/>
          <a:lstStyle>
            <a:lvl1pPr marL="0" indent="0">
              <a:buNone/>
              <a:defRPr sz="2000">
                <a:solidFill>
                  <a:schemeClr val="tx1">
                    <a:tint val="75000"/>
                  </a:schemeClr>
                </a:solidFill>
              </a:defRPr>
            </a:lvl1pPr>
            <a:lvl2pPr marL="457223" indent="0">
              <a:buNone/>
              <a:defRPr sz="1800">
                <a:solidFill>
                  <a:schemeClr val="tx1">
                    <a:tint val="75000"/>
                  </a:schemeClr>
                </a:solidFill>
              </a:defRPr>
            </a:lvl2pPr>
            <a:lvl3pPr marL="914446" indent="0">
              <a:buNone/>
              <a:defRPr sz="1600">
                <a:solidFill>
                  <a:schemeClr val="tx1">
                    <a:tint val="75000"/>
                  </a:schemeClr>
                </a:solidFill>
              </a:defRPr>
            </a:lvl3pPr>
            <a:lvl4pPr marL="1371668" indent="0">
              <a:buNone/>
              <a:defRPr sz="1400">
                <a:solidFill>
                  <a:schemeClr val="tx1">
                    <a:tint val="75000"/>
                  </a:schemeClr>
                </a:solidFill>
              </a:defRPr>
            </a:lvl4pPr>
            <a:lvl5pPr marL="1828892" indent="0">
              <a:buNone/>
              <a:defRPr sz="1400">
                <a:solidFill>
                  <a:schemeClr val="tx1">
                    <a:tint val="75000"/>
                  </a:schemeClr>
                </a:solidFill>
              </a:defRPr>
            </a:lvl5pPr>
            <a:lvl6pPr marL="2286114" indent="0">
              <a:buNone/>
              <a:defRPr sz="1400">
                <a:solidFill>
                  <a:schemeClr val="tx1">
                    <a:tint val="75000"/>
                  </a:schemeClr>
                </a:solidFill>
              </a:defRPr>
            </a:lvl6pPr>
            <a:lvl7pPr marL="2743337" indent="0">
              <a:buNone/>
              <a:defRPr sz="1400">
                <a:solidFill>
                  <a:schemeClr val="tx1">
                    <a:tint val="75000"/>
                  </a:schemeClr>
                </a:solidFill>
              </a:defRPr>
            </a:lvl7pPr>
            <a:lvl8pPr marL="3200560" indent="0">
              <a:buNone/>
              <a:defRPr sz="1400">
                <a:solidFill>
                  <a:schemeClr val="tx1">
                    <a:tint val="75000"/>
                  </a:schemeClr>
                </a:solidFill>
              </a:defRPr>
            </a:lvl8pPr>
            <a:lvl9pPr marL="365778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24BD97D-5B53-C64D-8593-BE54E0159E6E}"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3842087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67863" y="2276476"/>
            <a:ext cx="7700669" cy="6435725"/>
          </a:xfrm>
        </p:spPr>
        <p:txBody>
          <a:bodyPr/>
          <a:lstStyle>
            <a:lvl1pPr>
              <a:defRPr sz="2801"/>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8771738" y="2276476"/>
            <a:ext cx="7700669" cy="6435725"/>
          </a:xfrm>
        </p:spPr>
        <p:txBody>
          <a:bodyPr/>
          <a:lstStyle>
            <a:lvl1pPr>
              <a:defRPr sz="2801"/>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24BD97D-5B53-C64D-8593-BE54E0159E6E}" type="datetimeFigureOut">
              <a:rPr lang="en-US" smtClean="0"/>
              <a:t>10/24/24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22977337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67863" y="2182814"/>
            <a:ext cx="7660451" cy="909638"/>
          </a:xfrm>
        </p:spPr>
        <p:txBody>
          <a:bodyPr anchor="b"/>
          <a:lstStyle>
            <a:lvl1pPr marL="0" indent="0">
              <a:buNone/>
              <a:defRPr sz="2400" b="1"/>
            </a:lvl1pPr>
            <a:lvl2pPr marL="457223" indent="0">
              <a:buNone/>
              <a:defRPr sz="2000" b="1"/>
            </a:lvl2pPr>
            <a:lvl3pPr marL="914446" indent="0">
              <a:buNone/>
              <a:defRPr sz="1800" b="1"/>
            </a:lvl3pPr>
            <a:lvl4pPr marL="1371668" indent="0">
              <a:buNone/>
              <a:defRPr sz="1600" b="1"/>
            </a:lvl4pPr>
            <a:lvl5pPr marL="1828892" indent="0">
              <a:buNone/>
              <a:defRPr sz="1600" b="1"/>
            </a:lvl5pPr>
            <a:lvl6pPr marL="2286114" indent="0">
              <a:buNone/>
              <a:defRPr sz="1600" b="1"/>
            </a:lvl6pPr>
            <a:lvl7pPr marL="2743337" indent="0">
              <a:buNone/>
              <a:defRPr sz="1600" b="1"/>
            </a:lvl7pPr>
            <a:lvl8pPr marL="3200560" indent="0">
              <a:buNone/>
              <a:defRPr sz="1600" b="1"/>
            </a:lvl8pPr>
            <a:lvl9pPr marL="3657783" indent="0">
              <a:buNone/>
              <a:defRPr sz="1600" b="1"/>
            </a:lvl9pPr>
          </a:lstStyle>
          <a:p>
            <a:pPr lvl="0"/>
            <a:r>
              <a:rPr lang="en-US"/>
              <a:t>Click to edit Master text styles</a:t>
            </a:r>
          </a:p>
        </p:txBody>
      </p:sp>
      <p:sp>
        <p:nvSpPr>
          <p:cNvPr id="4" name="Content Placeholder 3"/>
          <p:cNvSpPr>
            <a:spLocks noGrp="1"/>
          </p:cNvSpPr>
          <p:nvPr>
            <p:ph sz="half" idx="2"/>
          </p:nvPr>
        </p:nvSpPr>
        <p:spPr>
          <a:xfrm>
            <a:off x="867863" y="3092451"/>
            <a:ext cx="7660451"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8807722" y="2182814"/>
            <a:ext cx="7664683" cy="909638"/>
          </a:xfrm>
        </p:spPr>
        <p:txBody>
          <a:bodyPr anchor="b"/>
          <a:lstStyle>
            <a:lvl1pPr marL="0" indent="0">
              <a:buNone/>
              <a:defRPr sz="2400" b="1"/>
            </a:lvl1pPr>
            <a:lvl2pPr marL="457223" indent="0">
              <a:buNone/>
              <a:defRPr sz="2000" b="1"/>
            </a:lvl2pPr>
            <a:lvl3pPr marL="914446" indent="0">
              <a:buNone/>
              <a:defRPr sz="1800" b="1"/>
            </a:lvl3pPr>
            <a:lvl4pPr marL="1371668" indent="0">
              <a:buNone/>
              <a:defRPr sz="1600" b="1"/>
            </a:lvl4pPr>
            <a:lvl5pPr marL="1828892" indent="0">
              <a:buNone/>
              <a:defRPr sz="1600" b="1"/>
            </a:lvl5pPr>
            <a:lvl6pPr marL="2286114" indent="0">
              <a:buNone/>
              <a:defRPr sz="1600" b="1"/>
            </a:lvl6pPr>
            <a:lvl7pPr marL="2743337" indent="0">
              <a:buNone/>
              <a:defRPr sz="1600" b="1"/>
            </a:lvl7pPr>
            <a:lvl8pPr marL="3200560" indent="0">
              <a:buNone/>
              <a:defRPr sz="1600" b="1"/>
            </a:lvl8pPr>
            <a:lvl9pPr marL="365778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8807722" y="3092451"/>
            <a:ext cx="7664683" cy="56197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24BD97D-5B53-C64D-8593-BE54E0159E6E}" type="datetimeFigureOut">
              <a:rPr lang="en-US" smtClean="0"/>
              <a:t>10/24/24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4487853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24BD97D-5B53-C64D-8593-BE54E0159E6E}" type="datetimeFigureOut">
              <a:rPr lang="en-US" smtClean="0"/>
              <a:t>10/24/24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37793532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14" name="Shape 14"/>
          <p:cNvSpPr>
            <a:spLocks noGrp="1"/>
          </p:cNvSpPr>
          <p:nvPr>
            <p:ph type="title"/>
          </p:nvPr>
        </p:nvSpPr>
        <p:spPr>
          <a:xfrm>
            <a:off x="880560" y="3759201"/>
            <a:ext cx="15579143" cy="2222500"/>
          </a:xfrm>
          <a:prstGeom prst="rect">
            <a:avLst/>
          </a:prstGeom>
        </p:spPr>
        <p:txBody>
          <a:bodyPr anchor="ctr"/>
          <a:lstStyle>
            <a:lvl1pPr>
              <a:defRPr sz="6200" cap="all" spc="992">
                <a:solidFill>
                  <a:srgbClr val="FFFFFF"/>
                </a:solidFill>
              </a:defRPr>
            </a:lvl1pPr>
          </a:lstStyle>
          <a:p>
            <a:pPr lvl="0">
              <a:defRPr sz="1800" cap="none" spc="0">
                <a:solidFill>
                  <a:srgbClr val="000000"/>
                </a:solidFill>
              </a:defRPr>
            </a:pPr>
            <a:r>
              <a:rPr sz="6200" cap="all" spc="992">
                <a:solidFill>
                  <a:srgbClr val="FFFFFF"/>
                </a:solidFill>
              </a:rPr>
              <a:t>Title Text</a:t>
            </a: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4BD97D-5B53-C64D-8593-BE54E0159E6E}" type="datetimeFigureOut">
              <a:rPr lang="en-US" smtClean="0"/>
              <a:t>10/24/24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39640008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7860" y="388940"/>
            <a:ext cx="5704592" cy="16525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6779891" y="388941"/>
            <a:ext cx="9692512" cy="8323263"/>
          </a:xfrm>
        </p:spPr>
        <p:txBody>
          <a:bodyPr/>
          <a:lstStyle>
            <a:lvl1pPr>
              <a:defRPr sz="3200"/>
            </a:lvl1pPr>
            <a:lvl2pPr>
              <a:defRPr sz="2801"/>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67860" y="2041526"/>
            <a:ext cx="5704592" cy="6670674"/>
          </a:xfrm>
        </p:spPr>
        <p:txBody>
          <a:bodyPr/>
          <a:lstStyle>
            <a:lvl1pPr marL="0" indent="0">
              <a:buNone/>
              <a:defRPr sz="1400"/>
            </a:lvl1pPr>
            <a:lvl2pPr marL="457223" indent="0">
              <a:buNone/>
              <a:defRPr sz="1200"/>
            </a:lvl2pPr>
            <a:lvl3pPr marL="914446" indent="0">
              <a:buNone/>
              <a:defRPr sz="1000"/>
            </a:lvl3pPr>
            <a:lvl4pPr marL="1371668" indent="0">
              <a:buNone/>
              <a:defRPr sz="900"/>
            </a:lvl4pPr>
            <a:lvl5pPr marL="1828892" indent="0">
              <a:buNone/>
              <a:defRPr sz="900"/>
            </a:lvl5pPr>
            <a:lvl6pPr marL="2286114" indent="0">
              <a:buNone/>
              <a:defRPr sz="900"/>
            </a:lvl6pPr>
            <a:lvl7pPr marL="2743337" indent="0">
              <a:buNone/>
              <a:defRPr sz="900"/>
            </a:lvl7pPr>
            <a:lvl8pPr marL="3200560" indent="0">
              <a:buNone/>
              <a:defRPr sz="900"/>
            </a:lvl8pPr>
            <a:lvl9pPr marL="365778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4BD97D-5B53-C64D-8593-BE54E0159E6E}" type="datetimeFigureOut">
              <a:rPr lang="en-US" smtClean="0"/>
              <a:t>10/24/24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3819405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399474" y="6827839"/>
            <a:ext cx="10403735" cy="8064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3399474" y="871538"/>
            <a:ext cx="10403735" cy="5851526"/>
          </a:xfrm>
        </p:spPr>
        <p:txBody>
          <a:bodyPr/>
          <a:lstStyle>
            <a:lvl1pPr marL="0" indent="0">
              <a:buNone/>
              <a:defRPr sz="3200"/>
            </a:lvl1pPr>
            <a:lvl2pPr marL="457223" indent="0">
              <a:buNone/>
              <a:defRPr sz="2801"/>
            </a:lvl2pPr>
            <a:lvl3pPr marL="914446" indent="0">
              <a:buNone/>
              <a:defRPr sz="2400"/>
            </a:lvl3pPr>
            <a:lvl4pPr marL="1371668" indent="0">
              <a:buNone/>
              <a:defRPr sz="2000"/>
            </a:lvl4pPr>
            <a:lvl5pPr marL="1828892"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endParaRPr lang="en-US"/>
          </a:p>
        </p:txBody>
      </p:sp>
      <p:sp>
        <p:nvSpPr>
          <p:cNvPr id="4" name="Text Placeholder 3"/>
          <p:cNvSpPr>
            <a:spLocks noGrp="1"/>
          </p:cNvSpPr>
          <p:nvPr>
            <p:ph type="body" sz="half" idx="2"/>
          </p:nvPr>
        </p:nvSpPr>
        <p:spPr>
          <a:xfrm>
            <a:off x="3399474" y="7634289"/>
            <a:ext cx="10403735" cy="1144587"/>
          </a:xfrm>
        </p:spPr>
        <p:txBody>
          <a:bodyPr/>
          <a:lstStyle>
            <a:lvl1pPr marL="0" indent="0">
              <a:buNone/>
              <a:defRPr sz="1400"/>
            </a:lvl1pPr>
            <a:lvl2pPr marL="457223" indent="0">
              <a:buNone/>
              <a:defRPr sz="1200"/>
            </a:lvl2pPr>
            <a:lvl3pPr marL="914446" indent="0">
              <a:buNone/>
              <a:defRPr sz="1000"/>
            </a:lvl3pPr>
            <a:lvl4pPr marL="1371668" indent="0">
              <a:buNone/>
              <a:defRPr sz="900"/>
            </a:lvl4pPr>
            <a:lvl5pPr marL="1828892" indent="0">
              <a:buNone/>
              <a:defRPr sz="900"/>
            </a:lvl5pPr>
            <a:lvl6pPr marL="2286114" indent="0">
              <a:buNone/>
              <a:defRPr sz="900"/>
            </a:lvl6pPr>
            <a:lvl7pPr marL="2743337" indent="0">
              <a:buNone/>
              <a:defRPr sz="900"/>
            </a:lvl7pPr>
            <a:lvl8pPr marL="3200560" indent="0">
              <a:buNone/>
              <a:defRPr sz="900"/>
            </a:lvl8pPr>
            <a:lvl9pPr marL="365778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4BD97D-5B53-C64D-8593-BE54E0159E6E}" type="datetimeFigureOut">
              <a:rPr lang="en-US" smtClean="0"/>
              <a:t>10/24/24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249266245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24BD97D-5B53-C64D-8593-BE54E0159E6E}"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16587843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571268" y="390525"/>
            <a:ext cx="3901135" cy="83216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67862" y="390525"/>
            <a:ext cx="11500203" cy="8321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24BD97D-5B53-C64D-8593-BE54E0159E6E}" type="datetimeFigureOut">
              <a:rPr lang="en-US" smtClean="0"/>
              <a:t>10/24/24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48D426-E1D8-1D45-84DE-386BF58A57F4}" type="slidenum">
              <a:rPr lang="en-US" smtClean="0"/>
              <a:t>‹#›</a:t>
            </a:fld>
            <a:endParaRPr lang="en-US"/>
          </a:p>
        </p:txBody>
      </p:sp>
    </p:spTree>
    <p:extLst>
      <p:ext uri="{BB962C8B-B14F-4D97-AF65-F5344CB8AC3E}">
        <p14:creationId xmlns:p14="http://schemas.microsoft.com/office/powerpoint/2010/main" val="1164660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9" name="Shape 19"/>
          <p:cNvSpPr>
            <a:spLocks noGrp="1"/>
          </p:cNvSpPr>
          <p:nvPr>
            <p:ph type="title"/>
          </p:nvPr>
        </p:nvSpPr>
        <p:spPr>
          <a:prstGeom prst="rect">
            <a:avLst/>
          </a:prstGeom>
        </p:spPr>
        <p:txBody>
          <a:bodyPr/>
          <a:lstStyle>
            <a:lvl1pPr>
              <a:defRPr>
                <a:solidFill>
                  <a:schemeClr val="tx1"/>
                </a:solidFill>
              </a:defRPr>
            </a:lvl1pPr>
          </a:lstStyle>
          <a:p>
            <a:pPr lvl="0">
              <a:defRPr sz="1800"/>
            </a:pPr>
            <a:r>
              <a:rPr sz="4001" dirty="0"/>
              <a:t>Title Text</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lvl1pPr>
              <a:defRPr>
                <a:solidFill>
                  <a:schemeClr val="tx1"/>
                </a:solidFill>
              </a:defRPr>
            </a:lvl1pPr>
          </a:lstStyle>
          <a:p>
            <a:pPr lvl="0">
              <a:defRPr sz="1800"/>
            </a:pPr>
            <a:r>
              <a:rPr sz="4001" dirty="0"/>
              <a:t>Title Text</a:t>
            </a:r>
          </a:p>
        </p:txBody>
      </p:sp>
      <p:sp>
        <p:nvSpPr>
          <p:cNvPr id="22" name="Shape 22"/>
          <p:cNvSpPr>
            <a:spLocks noGrp="1"/>
          </p:cNvSpPr>
          <p:nvPr>
            <p:ph type="body" idx="1"/>
          </p:nvPr>
        </p:nvSpPr>
        <p:spPr>
          <a:prstGeom prst="rect">
            <a:avLst/>
          </a:prstGeom>
        </p:spPr>
        <p:txBody>
          <a:body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4" name="Shape 24"/>
          <p:cNvSpPr>
            <a:spLocks noGrp="1"/>
          </p:cNvSpPr>
          <p:nvPr>
            <p:ph type="title"/>
          </p:nvPr>
        </p:nvSpPr>
        <p:spPr>
          <a:xfrm>
            <a:off x="880560" y="609603"/>
            <a:ext cx="6773540" cy="1854199"/>
          </a:xfrm>
          <a:prstGeom prst="rect">
            <a:avLst/>
          </a:prstGeom>
        </p:spPr>
        <p:txBody>
          <a:bodyPr/>
          <a:lstStyle>
            <a:lvl1pPr>
              <a:defRPr sz="4500" cap="all" spc="720">
                <a:solidFill>
                  <a:srgbClr val="1B6BBC"/>
                </a:solidFill>
              </a:defRPr>
            </a:lvl1pPr>
          </a:lstStyle>
          <a:p>
            <a:pPr lvl="0">
              <a:defRPr sz="1800" cap="none" spc="0">
                <a:solidFill>
                  <a:srgbClr val="000000"/>
                </a:solidFill>
              </a:defRPr>
            </a:pPr>
            <a:r>
              <a:rPr sz="4500" cap="all" spc="720">
                <a:solidFill>
                  <a:srgbClr val="1B6BBC"/>
                </a:solidFill>
              </a:rPr>
              <a:t>Title Text</a:t>
            </a:r>
          </a:p>
        </p:txBody>
      </p:sp>
      <p:sp>
        <p:nvSpPr>
          <p:cNvPr id="25" name="Shape 25"/>
          <p:cNvSpPr>
            <a:spLocks noGrp="1"/>
          </p:cNvSpPr>
          <p:nvPr>
            <p:ph type="body" idx="1"/>
          </p:nvPr>
        </p:nvSpPr>
        <p:spPr>
          <a:xfrm>
            <a:off x="880560" y="2819401"/>
            <a:ext cx="6773540" cy="6057900"/>
          </a:xfrm>
          <a:prstGeom prst="rect">
            <a:avLst/>
          </a:prstGeom>
        </p:spPr>
        <p:txBody>
          <a:bodyPr/>
          <a:lstStyle>
            <a:lvl1pPr marL="393720" indent="-393720">
              <a:spcBef>
                <a:spcPts val="3200"/>
              </a:spcBef>
              <a:defRPr sz="3000"/>
            </a:lvl1pPr>
            <a:lvl2pPr marL="787439" indent="-393720">
              <a:spcBef>
                <a:spcPts val="3200"/>
              </a:spcBef>
              <a:defRPr sz="3000"/>
            </a:lvl2pPr>
            <a:lvl3pPr marL="1181159" indent="-393720">
              <a:spcBef>
                <a:spcPts val="3200"/>
              </a:spcBef>
              <a:defRPr sz="3000"/>
            </a:lvl3pPr>
            <a:lvl4pPr marL="1574879" indent="-393720">
              <a:spcBef>
                <a:spcPts val="3200"/>
              </a:spcBef>
              <a:defRPr sz="3000"/>
            </a:lvl4pPr>
            <a:lvl5pPr marL="1968599" indent="-393720">
              <a:spcBef>
                <a:spcPts val="3200"/>
              </a:spcBef>
              <a:defRPr sz="3000"/>
            </a:lvl5pPr>
          </a:lstStyle>
          <a:p>
            <a:pPr lvl="0">
              <a:defRPr sz="1800"/>
            </a:pPr>
            <a:r>
              <a:rPr sz="3000"/>
              <a:t>Body Level One</a:t>
            </a:r>
          </a:p>
          <a:p>
            <a:pPr lvl="1">
              <a:defRPr sz="1800"/>
            </a:pPr>
            <a:r>
              <a:rPr sz="3000"/>
              <a:t>Body Level Two</a:t>
            </a:r>
          </a:p>
          <a:p>
            <a:pPr lvl="2">
              <a:defRPr sz="1800"/>
            </a:pPr>
            <a:r>
              <a:rPr sz="3000"/>
              <a:t>Body Level Three</a:t>
            </a:r>
          </a:p>
          <a:p>
            <a:pPr lvl="3">
              <a:defRPr sz="1800"/>
            </a:pPr>
            <a:r>
              <a:rPr sz="3000"/>
              <a:t>Body Level Four</a:t>
            </a:r>
          </a:p>
          <a:p>
            <a:pPr lvl="4">
              <a:defRPr sz="1800"/>
            </a:pPr>
            <a:r>
              <a:rPr sz="3000"/>
              <a:t>Body Level Five</a:t>
            </a: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27" name="Shape 27"/>
          <p:cNvSpPr>
            <a:spLocks noGrp="1"/>
          </p:cNvSpPr>
          <p:nvPr>
            <p:ph type="body" idx="1"/>
          </p:nvPr>
        </p:nvSpPr>
        <p:spPr>
          <a:xfrm>
            <a:off x="880560" y="1511301"/>
            <a:ext cx="15579143" cy="6718300"/>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defRPr sz="1800">
                <a:solidFill>
                  <a:srgbClr val="000000"/>
                </a:solidFill>
              </a:defRPr>
            </a:pPr>
            <a:r>
              <a:rPr sz="3600">
                <a:solidFill>
                  <a:srgbClr val="FFFFFF"/>
                </a:solidFill>
              </a:rPr>
              <a:t>Body Level One</a:t>
            </a:r>
          </a:p>
          <a:p>
            <a:pPr lvl="1">
              <a:defRPr sz="1800">
                <a:solidFill>
                  <a:srgbClr val="000000"/>
                </a:solidFill>
              </a:defRPr>
            </a:pPr>
            <a:r>
              <a:rPr sz="3600">
                <a:solidFill>
                  <a:srgbClr val="FFFFFF"/>
                </a:solidFill>
              </a:rPr>
              <a:t>Body Level Two</a:t>
            </a:r>
          </a:p>
          <a:p>
            <a:pPr lvl="2">
              <a:defRPr sz="1800">
                <a:solidFill>
                  <a:srgbClr val="000000"/>
                </a:solidFill>
              </a:defRPr>
            </a:pPr>
            <a:r>
              <a:rPr sz="3600">
                <a:solidFill>
                  <a:srgbClr val="FFFFFF"/>
                </a:solidFill>
              </a:rPr>
              <a:t>Body Level Three</a:t>
            </a:r>
          </a:p>
          <a:p>
            <a:pPr lvl="3">
              <a:defRPr sz="1800">
                <a:solidFill>
                  <a:srgbClr val="000000"/>
                </a:solidFill>
              </a:defRPr>
            </a:pPr>
            <a:r>
              <a:rPr sz="3600">
                <a:solidFill>
                  <a:srgbClr val="FFFFFF"/>
                </a:solidFill>
              </a:rPr>
              <a:t>Body Level Four</a:t>
            </a:r>
          </a:p>
          <a:p>
            <a:pPr lvl="4">
              <a:defRPr sz="1800">
                <a:solidFill>
                  <a:srgbClr val="000000"/>
                </a:solidFill>
              </a:defRPr>
            </a:pPr>
            <a:r>
              <a:rPr sz="3600">
                <a:solidFill>
                  <a:srgbClr val="FFFFFF"/>
                </a:solidFill>
              </a:rPr>
              <a:t>Body Level Five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hoto">
    <p:spTree>
      <p:nvGrpSpPr>
        <p:cNvPr id="1" name=""/>
        <p:cNvGrpSpPr/>
        <p:nvPr/>
      </p:nvGrpSpPr>
      <p:grpSpPr>
        <a:xfrm>
          <a:off x="0" y="0"/>
          <a:ext cx="0" cy="0"/>
          <a:chOff x="0" y="0"/>
          <a:chExt cx="0" cy="0"/>
        </a:xfrm>
      </p:grpSpPr>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880560" y="609601"/>
            <a:ext cx="15579143" cy="14224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a:bodyPr>
          <a:lstStyle/>
          <a:p>
            <a:pPr lvl="0">
              <a:defRPr sz="1800"/>
            </a:pPr>
            <a:r>
              <a:rPr sz="4001"/>
              <a:t>Title Text</a:t>
            </a:r>
          </a:p>
        </p:txBody>
      </p:sp>
      <p:sp>
        <p:nvSpPr>
          <p:cNvPr id="3" name="Shape 3"/>
          <p:cNvSpPr>
            <a:spLocks noGrp="1"/>
          </p:cNvSpPr>
          <p:nvPr>
            <p:ph type="body" idx="1"/>
          </p:nvPr>
        </p:nvSpPr>
        <p:spPr>
          <a:xfrm>
            <a:off x="880560" y="2019300"/>
            <a:ext cx="15579143" cy="67183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normAutofit/>
          </a:bodyPr>
          <a:lstStyle/>
          <a:p>
            <a:pPr lvl="0">
              <a:defRPr sz="1800"/>
            </a:pPr>
            <a:r>
              <a:rPr sz="3600"/>
              <a:t>Body Level One</a:t>
            </a:r>
          </a:p>
          <a:p>
            <a:pPr lvl="1">
              <a:defRPr sz="1800"/>
            </a:pPr>
            <a:r>
              <a:rPr sz="3600"/>
              <a:t>Body Level Two</a:t>
            </a:r>
          </a:p>
          <a:p>
            <a:pPr lvl="2">
              <a:defRPr sz="1800"/>
            </a:pPr>
            <a:r>
              <a:rPr sz="3600"/>
              <a:t>Body Level Three</a:t>
            </a:r>
          </a:p>
          <a:p>
            <a:pPr lvl="3">
              <a:defRPr sz="1800"/>
            </a:pPr>
            <a:r>
              <a:rPr sz="3600"/>
              <a:t>Body Level Four</a:t>
            </a:r>
          </a:p>
          <a:p>
            <a:pPr lvl="4">
              <a:defRPr sz="1800"/>
            </a:pPr>
            <a:r>
              <a:rPr sz="3600"/>
              <a:t>Body Level Five</a:t>
            </a:r>
          </a:p>
        </p:txBody>
      </p:sp>
    </p:spTree>
  </p:cSld>
  <p:clrMap bg1="dk1" tx1="lt1" bg2="dk2" tx2="lt2" accent1="accent1" accent2="accent2" accent3="accent3" accent4="accent4" accent5="accent5" accent6="accent6" hlink="hlink" folHlink="folHlink"/>
  <p:sldLayoutIdLst>
    <p:sldLayoutId id="2147483651" r:id="rId1"/>
    <p:sldLayoutId id="2147483652"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75" r:id="rId12"/>
    <p:sldLayoutId id="2147483676" r:id="rId13"/>
  </p:sldLayoutIdLst>
  <p:transition spd="med"/>
  <p:txStyles>
    <p:titleStyle>
      <a:lvl1pPr defTabSz="584229">
        <a:defRPr sz="4001">
          <a:latin typeface="+mn-lt"/>
          <a:ea typeface="+mn-ea"/>
          <a:cs typeface="+mn-cs"/>
          <a:sym typeface="Avenir Light"/>
        </a:defRPr>
      </a:lvl1pPr>
      <a:lvl2pPr indent="228611" defTabSz="584229">
        <a:defRPr sz="4001">
          <a:latin typeface="+mn-lt"/>
          <a:ea typeface="+mn-ea"/>
          <a:cs typeface="+mn-cs"/>
          <a:sym typeface="Avenir Light"/>
        </a:defRPr>
      </a:lvl2pPr>
      <a:lvl3pPr indent="457223" defTabSz="584229">
        <a:defRPr sz="4001">
          <a:latin typeface="+mn-lt"/>
          <a:ea typeface="+mn-ea"/>
          <a:cs typeface="+mn-cs"/>
          <a:sym typeface="Avenir Light"/>
        </a:defRPr>
      </a:lvl3pPr>
      <a:lvl4pPr indent="685835" defTabSz="584229">
        <a:defRPr sz="4001">
          <a:latin typeface="+mn-lt"/>
          <a:ea typeface="+mn-ea"/>
          <a:cs typeface="+mn-cs"/>
          <a:sym typeface="Avenir Light"/>
        </a:defRPr>
      </a:lvl4pPr>
      <a:lvl5pPr indent="914446" defTabSz="584229">
        <a:defRPr sz="4001">
          <a:latin typeface="+mn-lt"/>
          <a:ea typeface="+mn-ea"/>
          <a:cs typeface="+mn-cs"/>
          <a:sym typeface="Avenir Light"/>
        </a:defRPr>
      </a:lvl5pPr>
      <a:lvl6pPr indent="1143057" defTabSz="584229">
        <a:defRPr sz="4001">
          <a:latin typeface="+mn-lt"/>
          <a:ea typeface="+mn-ea"/>
          <a:cs typeface="+mn-cs"/>
          <a:sym typeface="Avenir Light"/>
        </a:defRPr>
      </a:lvl6pPr>
      <a:lvl7pPr indent="1371668" defTabSz="584229">
        <a:defRPr sz="4001">
          <a:latin typeface="+mn-lt"/>
          <a:ea typeface="+mn-ea"/>
          <a:cs typeface="+mn-cs"/>
          <a:sym typeface="Avenir Light"/>
        </a:defRPr>
      </a:lvl7pPr>
      <a:lvl8pPr indent="1600280" defTabSz="584229">
        <a:defRPr sz="4001">
          <a:latin typeface="+mn-lt"/>
          <a:ea typeface="+mn-ea"/>
          <a:cs typeface="+mn-cs"/>
          <a:sym typeface="Avenir Light"/>
        </a:defRPr>
      </a:lvl8pPr>
      <a:lvl9pPr indent="1828892" defTabSz="584229">
        <a:defRPr sz="4001">
          <a:latin typeface="+mn-lt"/>
          <a:ea typeface="+mn-ea"/>
          <a:cs typeface="+mn-cs"/>
          <a:sym typeface="Avenir Light"/>
        </a:defRPr>
      </a:lvl9pPr>
    </p:titleStyle>
    <p:bodyStyle>
      <a:lvl1pPr marL="469924" indent="-469924" defTabSz="584229">
        <a:spcBef>
          <a:spcPts val="4200"/>
        </a:spcBef>
        <a:buClr>
          <a:srgbClr val="646464"/>
        </a:buClr>
        <a:buSzPct val="90000"/>
        <a:buChar char="•"/>
        <a:defRPr sz="3600">
          <a:latin typeface="+mn-lt"/>
          <a:ea typeface="+mn-ea"/>
          <a:cs typeface="+mn-cs"/>
          <a:sym typeface="Avenir Light"/>
        </a:defRPr>
      </a:lvl1pPr>
      <a:lvl2pPr marL="939847" indent="-469924" defTabSz="584229">
        <a:spcBef>
          <a:spcPts val="4200"/>
        </a:spcBef>
        <a:buClr>
          <a:srgbClr val="646464"/>
        </a:buClr>
        <a:buSzPct val="90000"/>
        <a:buChar char="•"/>
        <a:defRPr sz="3600">
          <a:latin typeface="+mn-lt"/>
          <a:ea typeface="+mn-ea"/>
          <a:cs typeface="+mn-cs"/>
          <a:sym typeface="Avenir Light"/>
        </a:defRPr>
      </a:lvl2pPr>
      <a:lvl3pPr marL="1409771" indent="-469924" defTabSz="584229">
        <a:spcBef>
          <a:spcPts val="4200"/>
        </a:spcBef>
        <a:buClr>
          <a:srgbClr val="646464"/>
        </a:buClr>
        <a:buSzPct val="90000"/>
        <a:buChar char="•"/>
        <a:defRPr sz="3600">
          <a:latin typeface="+mn-lt"/>
          <a:ea typeface="+mn-ea"/>
          <a:cs typeface="+mn-cs"/>
          <a:sym typeface="Avenir Light"/>
        </a:defRPr>
      </a:lvl3pPr>
      <a:lvl4pPr marL="1879694" indent="-469924" defTabSz="584229">
        <a:spcBef>
          <a:spcPts val="4200"/>
        </a:spcBef>
        <a:buClr>
          <a:srgbClr val="646464"/>
        </a:buClr>
        <a:buSzPct val="90000"/>
        <a:buChar char="•"/>
        <a:defRPr sz="3600">
          <a:latin typeface="+mn-lt"/>
          <a:ea typeface="+mn-ea"/>
          <a:cs typeface="+mn-cs"/>
          <a:sym typeface="Avenir Light"/>
        </a:defRPr>
      </a:lvl4pPr>
      <a:lvl5pPr marL="2349617" indent="-469924" defTabSz="584229">
        <a:spcBef>
          <a:spcPts val="4200"/>
        </a:spcBef>
        <a:buClr>
          <a:srgbClr val="646464"/>
        </a:buClr>
        <a:buSzPct val="90000"/>
        <a:buChar char="•"/>
        <a:defRPr sz="3600">
          <a:latin typeface="+mn-lt"/>
          <a:ea typeface="+mn-ea"/>
          <a:cs typeface="+mn-cs"/>
          <a:sym typeface="Avenir Light"/>
        </a:defRPr>
      </a:lvl5pPr>
      <a:lvl6pPr marL="2819541" indent="-469924" defTabSz="584229">
        <a:spcBef>
          <a:spcPts val="4200"/>
        </a:spcBef>
        <a:buClr>
          <a:srgbClr val="646464"/>
        </a:buClr>
        <a:buSzPct val="90000"/>
        <a:buChar char="•"/>
        <a:defRPr sz="3600">
          <a:latin typeface="+mn-lt"/>
          <a:ea typeface="+mn-ea"/>
          <a:cs typeface="+mn-cs"/>
          <a:sym typeface="Avenir Light"/>
        </a:defRPr>
      </a:lvl6pPr>
      <a:lvl7pPr marL="3289465" indent="-469924" defTabSz="584229">
        <a:spcBef>
          <a:spcPts val="4200"/>
        </a:spcBef>
        <a:buClr>
          <a:srgbClr val="646464"/>
        </a:buClr>
        <a:buSzPct val="90000"/>
        <a:buChar char="•"/>
        <a:defRPr sz="3600">
          <a:latin typeface="+mn-lt"/>
          <a:ea typeface="+mn-ea"/>
          <a:cs typeface="+mn-cs"/>
          <a:sym typeface="Avenir Light"/>
        </a:defRPr>
      </a:lvl7pPr>
      <a:lvl8pPr marL="3759388" indent="-469924" defTabSz="584229">
        <a:spcBef>
          <a:spcPts val="4200"/>
        </a:spcBef>
        <a:buClr>
          <a:srgbClr val="646464"/>
        </a:buClr>
        <a:buSzPct val="90000"/>
        <a:buChar char="•"/>
        <a:defRPr sz="3600">
          <a:latin typeface="+mn-lt"/>
          <a:ea typeface="+mn-ea"/>
          <a:cs typeface="+mn-cs"/>
          <a:sym typeface="Avenir Light"/>
        </a:defRPr>
      </a:lvl8pPr>
      <a:lvl9pPr marL="4229312" indent="-469924" defTabSz="584229">
        <a:spcBef>
          <a:spcPts val="4200"/>
        </a:spcBef>
        <a:buClr>
          <a:srgbClr val="646464"/>
        </a:buClr>
        <a:buSzPct val="90000"/>
        <a:buChar char="•"/>
        <a:defRPr sz="3600">
          <a:latin typeface="+mn-lt"/>
          <a:ea typeface="+mn-ea"/>
          <a:cs typeface="+mn-cs"/>
          <a:sym typeface="Avenir Light"/>
        </a:defRPr>
      </a:lvl9pPr>
    </p:bodyStyle>
    <p:otherStyle>
      <a:lvl1pPr algn="ctr" defTabSz="584229">
        <a:defRPr>
          <a:solidFill>
            <a:schemeClr val="tx1"/>
          </a:solidFill>
          <a:latin typeface="+mn-lt"/>
          <a:ea typeface="+mn-ea"/>
          <a:cs typeface="+mn-cs"/>
          <a:sym typeface="Avenir Light"/>
        </a:defRPr>
      </a:lvl1pPr>
      <a:lvl2pPr indent="228611" algn="ctr" defTabSz="584229">
        <a:defRPr>
          <a:solidFill>
            <a:schemeClr val="tx1"/>
          </a:solidFill>
          <a:latin typeface="+mn-lt"/>
          <a:ea typeface="+mn-ea"/>
          <a:cs typeface="+mn-cs"/>
          <a:sym typeface="Avenir Light"/>
        </a:defRPr>
      </a:lvl2pPr>
      <a:lvl3pPr indent="457223" algn="ctr" defTabSz="584229">
        <a:defRPr>
          <a:solidFill>
            <a:schemeClr val="tx1"/>
          </a:solidFill>
          <a:latin typeface="+mn-lt"/>
          <a:ea typeface="+mn-ea"/>
          <a:cs typeface="+mn-cs"/>
          <a:sym typeface="Avenir Light"/>
        </a:defRPr>
      </a:lvl3pPr>
      <a:lvl4pPr indent="685835" algn="ctr" defTabSz="584229">
        <a:defRPr>
          <a:solidFill>
            <a:schemeClr val="tx1"/>
          </a:solidFill>
          <a:latin typeface="+mn-lt"/>
          <a:ea typeface="+mn-ea"/>
          <a:cs typeface="+mn-cs"/>
          <a:sym typeface="Avenir Light"/>
        </a:defRPr>
      </a:lvl4pPr>
      <a:lvl5pPr indent="914446" algn="ctr" defTabSz="584229">
        <a:defRPr>
          <a:solidFill>
            <a:schemeClr val="tx1"/>
          </a:solidFill>
          <a:latin typeface="+mn-lt"/>
          <a:ea typeface="+mn-ea"/>
          <a:cs typeface="+mn-cs"/>
          <a:sym typeface="Avenir Light"/>
        </a:defRPr>
      </a:lvl5pPr>
      <a:lvl6pPr indent="1143057" algn="ctr" defTabSz="584229">
        <a:defRPr>
          <a:solidFill>
            <a:schemeClr val="tx1"/>
          </a:solidFill>
          <a:latin typeface="+mn-lt"/>
          <a:ea typeface="+mn-ea"/>
          <a:cs typeface="+mn-cs"/>
          <a:sym typeface="Avenir Light"/>
        </a:defRPr>
      </a:lvl6pPr>
      <a:lvl7pPr indent="1371668" algn="ctr" defTabSz="584229">
        <a:defRPr>
          <a:solidFill>
            <a:schemeClr val="tx1"/>
          </a:solidFill>
          <a:latin typeface="+mn-lt"/>
          <a:ea typeface="+mn-ea"/>
          <a:cs typeface="+mn-cs"/>
          <a:sym typeface="Avenir Light"/>
        </a:defRPr>
      </a:lvl7pPr>
      <a:lvl8pPr indent="1600280" algn="ctr" defTabSz="584229">
        <a:defRPr>
          <a:solidFill>
            <a:schemeClr val="tx1"/>
          </a:solidFill>
          <a:latin typeface="+mn-lt"/>
          <a:ea typeface="+mn-ea"/>
          <a:cs typeface="+mn-cs"/>
          <a:sym typeface="Avenir Light"/>
        </a:defRPr>
      </a:lvl8pPr>
      <a:lvl9pPr indent="1828892" algn="ctr" defTabSz="584229">
        <a:defRPr>
          <a:solidFill>
            <a:schemeClr val="tx1"/>
          </a:solidFill>
          <a:latin typeface="+mn-lt"/>
          <a:ea typeface="+mn-ea"/>
          <a:cs typeface="+mn-cs"/>
          <a:sym typeface="Avenir Light"/>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67861" y="390525"/>
            <a:ext cx="15604543" cy="1625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67861" y="2276476"/>
            <a:ext cx="15604543" cy="64357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67863" y="9040816"/>
            <a:ext cx="4045074" cy="519113"/>
          </a:xfrm>
          <a:prstGeom prst="rect">
            <a:avLst/>
          </a:prstGeom>
        </p:spPr>
        <p:txBody>
          <a:bodyPr vert="horz" lIns="91440" tIns="45720" rIns="91440" bIns="45720" rtlCol="0" anchor="ctr"/>
          <a:lstStyle>
            <a:lvl1pPr algn="l">
              <a:defRPr sz="1200">
                <a:solidFill>
                  <a:schemeClr val="tx1">
                    <a:tint val="75000"/>
                  </a:schemeClr>
                </a:solidFill>
              </a:defRPr>
            </a:lvl1pPr>
          </a:lstStyle>
          <a:p>
            <a:fld id="{924BD97D-5B53-C64D-8593-BE54E0159E6E}" type="datetimeFigureOut">
              <a:rPr lang="en-US" smtClean="0"/>
              <a:t>10/24/24</a:t>
            </a:fld>
            <a:endParaRPr lang="en-US"/>
          </a:p>
        </p:txBody>
      </p:sp>
      <p:sp>
        <p:nvSpPr>
          <p:cNvPr id="5" name="Footer Placeholder 4"/>
          <p:cNvSpPr>
            <a:spLocks noGrp="1"/>
          </p:cNvSpPr>
          <p:nvPr>
            <p:ph type="ftr" sz="quarter" idx="3"/>
          </p:nvPr>
        </p:nvSpPr>
        <p:spPr>
          <a:xfrm>
            <a:off x="5924735" y="9040816"/>
            <a:ext cx="5490801" cy="51911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2427333" y="9040816"/>
            <a:ext cx="4045073" cy="519113"/>
          </a:xfrm>
          <a:prstGeom prst="rect">
            <a:avLst/>
          </a:prstGeom>
        </p:spPr>
        <p:txBody>
          <a:bodyPr vert="horz" lIns="91440" tIns="45720" rIns="91440" bIns="45720" rtlCol="0" anchor="ctr"/>
          <a:lstStyle>
            <a:lvl1pPr algn="r">
              <a:defRPr sz="1200">
                <a:solidFill>
                  <a:schemeClr val="tx1">
                    <a:tint val="75000"/>
                  </a:schemeClr>
                </a:solidFill>
              </a:defRPr>
            </a:lvl1pPr>
          </a:lstStyle>
          <a:p>
            <a:fld id="{6448D426-E1D8-1D45-84DE-386BF58A57F4}" type="slidenum">
              <a:rPr lang="en-US" smtClean="0"/>
              <a:t>‹#›</a:t>
            </a:fld>
            <a:endParaRPr lang="en-US"/>
          </a:p>
        </p:txBody>
      </p:sp>
    </p:spTree>
    <p:extLst>
      <p:ext uri="{BB962C8B-B14F-4D97-AF65-F5344CB8AC3E}">
        <p14:creationId xmlns:p14="http://schemas.microsoft.com/office/powerpoint/2010/main" val="3082691771"/>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txStyles>
    <p:titleStyle>
      <a:lvl1pPr algn="ctr" defTabSz="457223" rtl="0" eaLnBrk="1" latinLnBrk="0" hangingPunct="1">
        <a:spcBef>
          <a:spcPct val="0"/>
        </a:spcBef>
        <a:buNone/>
        <a:defRPr sz="4400" kern="1200">
          <a:solidFill>
            <a:schemeClr val="tx1"/>
          </a:solidFill>
          <a:latin typeface="+mj-lt"/>
          <a:ea typeface="+mj-ea"/>
          <a:cs typeface="+mj-cs"/>
        </a:defRPr>
      </a:lvl1pPr>
    </p:titleStyle>
    <p:bodyStyle>
      <a:lvl1pPr marL="342917" indent="-342917" algn="l" defTabSz="457223" rtl="0" eaLnBrk="1" latinLnBrk="0" hangingPunct="1">
        <a:spcBef>
          <a:spcPct val="20000"/>
        </a:spcBef>
        <a:buFont typeface="Arial"/>
        <a:buChar char="•"/>
        <a:defRPr sz="3200" kern="1200">
          <a:solidFill>
            <a:schemeClr val="tx1"/>
          </a:solidFill>
          <a:latin typeface="+mn-lt"/>
          <a:ea typeface="+mn-ea"/>
          <a:cs typeface="+mn-cs"/>
        </a:defRPr>
      </a:lvl1pPr>
      <a:lvl2pPr marL="742988" indent="-285764" algn="l" defTabSz="457223" rtl="0" eaLnBrk="1" latinLnBrk="0" hangingPunct="1">
        <a:spcBef>
          <a:spcPct val="20000"/>
        </a:spcBef>
        <a:buFont typeface="Arial"/>
        <a:buChar char="–"/>
        <a:defRPr sz="2801" kern="1200">
          <a:solidFill>
            <a:schemeClr val="tx1"/>
          </a:solidFill>
          <a:latin typeface="+mn-lt"/>
          <a:ea typeface="+mn-ea"/>
          <a:cs typeface="+mn-cs"/>
        </a:defRPr>
      </a:lvl2pPr>
      <a:lvl3pPr marL="1143057" indent="-228611" algn="l" defTabSz="457223" rtl="0" eaLnBrk="1" latinLnBrk="0" hangingPunct="1">
        <a:spcBef>
          <a:spcPct val="20000"/>
        </a:spcBef>
        <a:buFont typeface="Arial"/>
        <a:buChar char="•"/>
        <a:defRPr sz="2400" kern="1200">
          <a:solidFill>
            <a:schemeClr val="tx1"/>
          </a:solidFill>
          <a:latin typeface="+mn-lt"/>
          <a:ea typeface="+mn-ea"/>
          <a:cs typeface="+mn-cs"/>
        </a:defRPr>
      </a:lvl3pPr>
      <a:lvl4pPr marL="1600280" indent="-228611" algn="l" defTabSz="457223" rtl="0" eaLnBrk="1" latinLnBrk="0" hangingPunct="1">
        <a:spcBef>
          <a:spcPct val="20000"/>
        </a:spcBef>
        <a:buFont typeface="Arial"/>
        <a:buChar char="–"/>
        <a:defRPr sz="2000" kern="1200">
          <a:solidFill>
            <a:schemeClr val="tx1"/>
          </a:solidFill>
          <a:latin typeface="+mn-lt"/>
          <a:ea typeface="+mn-ea"/>
          <a:cs typeface="+mn-cs"/>
        </a:defRPr>
      </a:lvl4pPr>
      <a:lvl5pPr marL="2057503" indent="-228611" algn="l" defTabSz="457223" rtl="0" eaLnBrk="1" latinLnBrk="0" hangingPunct="1">
        <a:spcBef>
          <a:spcPct val="20000"/>
        </a:spcBef>
        <a:buFont typeface="Arial"/>
        <a:buChar char="»"/>
        <a:defRPr sz="2000" kern="1200">
          <a:solidFill>
            <a:schemeClr val="tx1"/>
          </a:solidFill>
          <a:latin typeface="+mn-lt"/>
          <a:ea typeface="+mn-ea"/>
          <a:cs typeface="+mn-cs"/>
        </a:defRPr>
      </a:lvl5pPr>
      <a:lvl6pPr marL="2514726" indent="-228611" algn="l" defTabSz="457223" rtl="0" eaLnBrk="1" latinLnBrk="0" hangingPunct="1">
        <a:spcBef>
          <a:spcPct val="20000"/>
        </a:spcBef>
        <a:buFont typeface="Arial"/>
        <a:buChar char="•"/>
        <a:defRPr sz="2000" kern="1200">
          <a:solidFill>
            <a:schemeClr val="tx1"/>
          </a:solidFill>
          <a:latin typeface="+mn-lt"/>
          <a:ea typeface="+mn-ea"/>
          <a:cs typeface="+mn-cs"/>
        </a:defRPr>
      </a:lvl6pPr>
      <a:lvl7pPr marL="2971949" indent="-228611" algn="l" defTabSz="457223" rtl="0" eaLnBrk="1" latinLnBrk="0" hangingPunct="1">
        <a:spcBef>
          <a:spcPct val="20000"/>
        </a:spcBef>
        <a:buFont typeface="Arial"/>
        <a:buChar char="•"/>
        <a:defRPr sz="2000" kern="1200">
          <a:solidFill>
            <a:schemeClr val="tx1"/>
          </a:solidFill>
          <a:latin typeface="+mn-lt"/>
          <a:ea typeface="+mn-ea"/>
          <a:cs typeface="+mn-cs"/>
        </a:defRPr>
      </a:lvl7pPr>
      <a:lvl8pPr marL="3429172" indent="-228611" algn="l" defTabSz="457223" rtl="0" eaLnBrk="1" latinLnBrk="0" hangingPunct="1">
        <a:spcBef>
          <a:spcPct val="20000"/>
        </a:spcBef>
        <a:buFont typeface="Arial"/>
        <a:buChar char="•"/>
        <a:defRPr sz="2000" kern="1200">
          <a:solidFill>
            <a:schemeClr val="tx1"/>
          </a:solidFill>
          <a:latin typeface="+mn-lt"/>
          <a:ea typeface="+mn-ea"/>
          <a:cs typeface="+mn-cs"/>
        </a:defRPr>
      </a:lvl8pPr>
      <a:lvl9pPr marL="3886394" indent="-228611" algn="l" defTabSz="457223"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23" rtl="0" eaLnBrk="1" latinLnBrk="0" hangingPunct="1">
        <a:defRPr sz="1800" kern="1200">
          <a:solidFill>
            <a:schemeClr val="tx1"/>
          </a:solidFill>
          <a:latin typeface="+mn-lt"/>
          <a:ea typeface="+mn-ea"/>
          <a:cs typeface="+mn-cs"/>
        </a:defRPr>
      </a:lvl1pPr>
      <a:lvl2pPr marL="457223" algn="l" defTabSz="457223" rtl="0" eaLnBrk="1" latinLnBrk="0" hangingPunct="1">
        <a:defRPr sz="1800" kern="1200">
          <a:solidFill>
            <a:schemeClr val="tx1"/>
          </a:solidFill>
          <a:latin typeface="+mn-lt"/>
          <a:ea typeface="+mn-ea"/>
          <a:cs typeface="+mn-cs"/>
        </a:defRPr>
      </a:lvl2pPr>
      <a:lvl3pPr marL="914446" algn="l" defTabSz="457223" rtl="0" eaLnBrk="1" latinLnBrk="0" hangingPunct="1">
        <a:defRPr sz="1800" kern="1200">
          <a:solidFill>
            <a:schemeClr val="tx1"/>
          </a:solidFill>
          <a:latin typeface="+mn-lt"/>
          <a:ea typeface="+mn-ea"/>
          <a:cs typeface="+mn-cs"/>
        </a:defRPr>
      </a:lvl3pPr>
      <a:lvl4pPr marL="1371668" algn="l" defTabSz="457223" rtl="0" eaLnBrk="1" latinLnBrk="0" hangingPunct="1">
        <a:defRPr sz="1800" kern="1200">
          <a:solidFill>
            <a:schemeClr val="tx1"/>
          </a:solidFill>
          <a:latin typeface="+mn-lt"/>
          <a:ea typeface="+mn-ea"/>
          <a:cs typeface="+mn-cs"/>
        </a:defRPr>
      </a:lvl4pPr>
      <a:lvl5pPr marL="1828892" algn="l" defTabSz="457223" rtl="0" eaLnBrk="1" latinLnBrk="0" hangingPunct="1">
        <a:defRPr sz="1800" kern="1200">
          <a:solidFill>
            <a:schemeClr val="tx1"/>
          </a:solidFill>
          <a:latin typeface="+mn-lt"/>
          <a:ea typeface="+mn-ea"/>
          <a:cs typeface="+mn-cs"/>
        </a:defRPr>
      </a:lvl5pPr>
      <a:lvl6pPr marL="2286114" algn="l" defTabSz="457223" rtl="0" eaLnBrk="1" latinLnBrk="0" hangingPunct="1">
        <a:defRPr sz="1800" kern="1200">
          <a:solidFill>
            <a:schemeClr val="tx1"/>
          </a:solidFill>
          <a:latin typeface="+mn-lt"/>
          <a:ea typeface="+mn-ea"/>
          <a:cs typeface="+mn-cs"/>
        </a:defRPr>
      </a:lvl6pPr>
      <a:lvl7pPr marL="2743337" algn="l" defTabSz="457223" rtl="0" eaLnBrk="1" latinLnBrk="0" hangingPunct="1">
        <a:defRPr sz="1800" kern="1200">
          <a:solidFill>
            <a:schemeClr val="tx1"/>
          </a:solidFill>
          <a:latin typeface="+mn-lt"/>
          <a:ea typeface="+mn-ea"/>
          <a:cs typeface="+mn-cs"/>
        </a:defRPr>
      </a:lvl7pPr>
      <a:lvl8pPr marL="3200560" algn="l" defTabSz="457223" rtl="0" eaLnBrk="1" latinLnBrk="0" hangingPunct="1">
        <a:defRPr sz="1800" kern="1200">
          <a:solidFill>
            <a:schemeClr val="tx1"/>
          </a:solidFill>
          <a:latin typeface="+mn-lt"/>
          <a:ea typeface="+mn-ea"/>
          <a:cs typeface="+mn-cs"/>
        </a:defRPr>
      </a:lvl8pPr>
      <a:lvl9pPr marL="3657783" algn="l" defTabSz="4572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hape 37"/>
          <p:cNvSpPr>
            <a:spLocks noGrp="1"/>
          </p:cNvSpPr>
          <p:nvPr>
            <p:ph type="body" idx="4294967295"/>
          </p:nvPr>
        </p:nvSpPr>
        <p:spPr>
          <a:xfrm>
            <a:off x="6308535" y="4317700"/>
            <a:ext cx="9839655" cy="441922"/>
          </a:xfrm>
          <a:prstGeom prst="rect">
            <a:avLst/>
          </a:prstGeom>
        </p:spPr>
        <p:txBody>
          <a:bodyPr anchor="t">
            <a:noAutofit/>
          </a:bodyPr>
          <a:lstStyle/>
          <a:p>
            <a:pPr marL="0" indent="0" algn="r">
              <a:spcBef>
                <a:spcPts val="0"/>
              </a:spcBef>
              <a:buNone/>
              <a:defRPr sz="1800"/>
            </a:pPr>
            <a:r>
              <a:rPr lang="en-US" sz="4000" spc="455" dirty="0">
                <a:solidFill>
                  <a:schemeClr val="accent2"/>
                </a:solidFill>
                <a:latin typeface="Arial" charset="0"/>
                <a:ea typeface="Arial" charset="0"/>
                <a:cs typeface="Arial" charset="0"/>
                <a:sym typeface="Franklin Gothic Medium"/>
              </a:rPr>
              <a:t>Differential expression analysis</a:t>
            </a:r>
          </a:p>
        </p:txBody>
      </p:sp>
      <p:sp>
        <p:nvSpPr>
          <p:cNvPr id="40" name="Shape 40"/>
          <p:cNvSpPr/>
          <p:nvPr/>
        </p:nvSpPr>
        <p:spPr>
          <a:xfrm>
            <a:off x="4667110" y="5241628"/>
            <a:ext cx="11481080" cy="538609"/>
          </a:xfrm>
          <a:prstGeom prst="rect">
            <a:avLst/>
          </a:prstGeom>
          <a:ln w="12700">
            <a:miter lim="400000"/>
          </a:ln>
          <a:extLst>
            <a:ext uri="{C572A759-6A51-4108-AA02-DFA0A04FC94B}">
              <ma14:wrappingTextBoxFlag xmlns="" xmlns:ma14="http://schemas.microsoft.com/office/mac/drawingml/2011/main" val="1"/>
            </a:ext>
          </a:extLst>
        </p:spPr>
        <p:txBody>
          <a:bodyPr wrap="square" lIns="38100" tIns="38100" rIns="38100" bIns="38100" anchor="ctr">
            <a:spAutoFit/>
          </a:bodyPr>
          <a:lstStyle>
            <a:lvl1pPr algn="l">
              <a:spcBef>
                <a:spcPts val="3200"/>
              </a:spcBef>
              <a:defRPr sz="2000" cap="small">
                <a:solidFill>
                  <a:srgbClr val="000000"/>
                </a:solidFill>
                <a:latin typeface="Avenir Medium"/>
                <a:ea typeface="Avenir Medium"/>
                <a:cs typeface="Avenir Medium"/>
                <a:sym typeface="Avenir Medium"/>
              </a:defRPr>
            </a:lvl1pPr>
          </a:lstStyle>
          <a:p>
            <a:pPr algn="r">
              <a:defRPr sz="1800" cap="none"/>
            </a:pPr>
            <a:r>
              <a:rPr lang="en-US" sz="3000" cap="none" dirty="0">
                <a:solidFill>
                  <a:schemeClr val="bg1"/>
                </a:solidFill>
                <a:latin typeface="Arial" charset="0"/>
                <a:ea typeface="Arial" charset="0"/>
                <a:cs typeface="Arial" charset="0"/>
              </a:rPr>
              <a:t>October 25, </a:t>
            </a:r>
            <a:r>
              <a:rPr lang="is-IS" sz="3000" cap="none" dirty="0">
                <a:solidFill>
                  <a:schemeClr val="bg1"/>
                </a:solidFill>
                <a:latin typeface="Arial" charset="0"/>
                <a:ea typeface="Arial" charset="0"/>
                <a:cs typeface="Arial" charset="0"/>
              </a:rPr>
              <a:t>2024   </a:t>
            </a:r>
            <a:r>
              <a:rPr lang="en-US" sz="3000" cap="none" dirty="0">
                <a:solidFill>
                  <a:schemeClr val="bg1"/>
                </a:solidFill>
                <a:latin typeface="Arial" charset="0"/>
                <a:ea typeface="Arial" charset="0"/>
                <a:cs typeface="Arial" charset="0"/>
              </a:rPr>
              <a:t>|   CMDB Quantitative Biology Lab</a:t>
            </a:r>
          </a:p>
        </p:txBody>
      </p:sp>
      <p:pic>
        <p:nvPicPr>
          <p:cNvPr id="3" name="Picture 2">
            <a:extLst>
              <a:ext uri="{FF2B5EF4-FFF2-40B4-BE49-F238E27FC236}">
                <a16:creationId xmlns:a16="http://schemas.microsoft.com/office/drawing/2014/main" id="{B617B4D9-0A17-9E43-B9EE-05E409461ECD}"/>
              </a:ext>
            </a:extLst>
          </p:cNvPr>
          <p:cNvPicPr>
            <a:picLocks/>
          </p:cNvPicPr>
          <p:nvPr/>
        </p:nvPicPr>
        <p:blipFill rotWithShape="1">
          <a:blip r:embed="rId3"/>
          <a:srcRect l="13641" t="94" r="19157" b="10008"/>
          <a:stretch/>
        </p:blipFill>
        <p:spPr>
          <a:xfrm>
            <a:off x="2169776" y="3037252"/>
            <a:ext cx="3984270" cy="3992862"/>
          </a:xfrm>
          <a:prstGeom prst="ellipse">
            <a:avLst/>
          </a:prstGeom>
          <a:ln>
            <a:solidFill>
              <a:schemeClr val="bg1"/>
            </a:solidFill>
          </a:ln>
        </p:spPr>
      </p:pic>
    </p:spTree>
    <p:extLst>
      <p:ext uri="{BB962C8B-B14F-4D97-AF65-F5344CB8AC3E}">
        <p14:creationId xmlns:p14="http://schemas.microsoft.com/office/powerpoint/2010/main" val="4278089646"/>
      </p:ext>
    </p:extLst>
  </p:cSld>
  <p:clrMapOvr>
    <a:masterClrMapping/>
  </p:clrMapOvr>
  <p:transition spd="med" advTm="1793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volcano">
            <a:extLst>
              <a:ext uri="{FF2B5EF4-FFF2-40B4-BE49-F238E27FC236}">
                <a16:creationId xmlns:a16="http://schemas.microsoft.com/office/drawing/2014/main" id="{A8389AA6-5783-654B-BC80-4F6909A13ED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854"/>
          <a:stretch/>
        </p:blipFill>
        <p:spPr bwMode="auto">
          <a:xfrm>
            <a:off x="4682331" y="1547446"/>
            <a:ext cx="7975600" cy="747590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15528BE-B609-93B0-11B6-FDA022C6BCD4}"/>
              </a:ext>
            </a:extLst>
          </p:cNvPr>
          <p:cNvSpPr txBox="1">
            <a:spLocks/>
          </p:cNvSpPr>
          <p:nvPr/>
        </p:nvSpPr>
        <p:spPr>
          <a:xfrm>
            <a:off x="2828131" y="609600"/>
            <a:ext cx="12123615" cy="1422400"/>
          </a:xfrm>
          <a:prstGeom prst="rect">
            <a:avLst/>
          </a:prstGeom>
        </p:spPr>
        <p:txBody>
          <a:bodyPr/>
          <a:lstStyle>
            <a:lvl1pPr defTabSz="584200">
              <a:defRPr sz="4000">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r>
              <a:rPr lang="en-US" sz="4001" dirty="0">
                <a:solidFill>
                  <a:schemeClr val="accent2"/>
                </a:solidFill>
                <a:latin typeface="Avenir" panose="02000503020000020003" pitchFamily="2" charset="0"/>
                <a:cs typeface="Calibri" panose="020F0502020204030204" pitchFamily="34" charset="0"/>
              </a:rPr>
              <a:t>Visualizing your results (Volcano plot)</a:t>
            </a:r>
            <a:endParaRPr lang="en-US" sz="4001" dirty="0">
              <a:solidFill>
                <a:schemeClr val="accent2"/>
              </a:solidFill>
            </a:endParaRPr>
          </a:p>
        </p:txBody>
      </p:sp>
    </p:spTree>
    <p:extLst>
      <p:ext uri="{BB962C8B-B14F-4D97-AF65-F5344CB8AC3E}">
        <p14:creationId xmlns:p14="http://schemas.microsoft.com/office/powerpoint/2010/main" val="185588592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9" name="Google Shape;159;p23"/>
          <p:cNvSpPr txBox="1"/>
          <p:nvPr/>
        </p:nvSpPr>
        <p:spPr>
          <a:xfrm>
            <a:off x="2643081" y="1612676"/>
            <a:ext cx="10906368" cy="2479104"/>
          </a:xfrm>
          <a:prstGeom prst="rect">
            <a:avLst/>
          </a:prstGeom>
          <a:noFill/>
          <a:ln>
            <a:noFill/>
          </a:ln>
        </p:spPr>
        <p:txBody>
          <a:bodyPr spcFirstLastPara="1" wrap="square" lIns="117024" tIns="117024" rIns="117024" bIns="117024" anchor="t" anchorCtr="0">
            <a:noAutofit/>
          </a:bodyPr>
          <a:lstStyle/>
          <a:p>
            <a:pPr marL="585263" algn="l">
              <a:lnSpc>
                <a:spcPct val="115000"/>
              </a:lnSpc>
            </a:pPr>
            <a:r>
              <a:rPr lang="en" sz="2048" dirty="0">
                <a:solidFill>
                  <a:srgbClr val="222222"/>
                </a:solidFill>
                <a:highlight>
                  <a:srgbClr val="FEFEFE"/>
                </a:highlight>
              </a:rPr>
              <a:t>The false discovery rate (FDR) is the expected proportion of Type 1 errors out of all rejections of the null hypothesis. Examples of FDR correction include the </a:t>
            </a:r>
            <a:r>
              <a:rPr lang="en" sz="2048" b="1" dirty="0" err="1">
                <a:solidFill>
                  <a:srgbClr val="222222"/>
                </a:solidFill>
                <a:highlight>
                  <a:srgbClr val="FEFEFE"/>
                </a:highlight>
              </a:rPr>
              <a:t>Benjamini</a:t>
            </a:r>
            <a:r>
              <a:rPr lang="en" sz="2048" b="1" dirty="0">
                <a:solidFill>
                  <a:srgbClr val="222222"/>
                </a:solidFill>
                <a:highlight>
                  <a:srgbClr val="FEFEFE"/>
                </a:highlight>
              </a:rPr>
              <a:t>-Hochberg procedure</a:t>
            </a:r>
            <a:r>
              <a:rPr lang="en" sz="2048" dirty="0">
                <a:solidFill>
                  <a:srgbClr val="222222"/>
                </a:solidFill>
                <a:highlight>
                  <a:srgbClr val="FEFEFE"/>
                </a:highlight>
              </a:rPr>
              <a:t>. Test </a:t>
            </a:r>
            <a:r>
              <a:rPr lang="en" sz="2048" i="1" dirty="0">
                <a:solidFill>
                  <a:srgbClr val="222222"/>
                </a:solidFill>
                <a:highlight>
                  <a:srgbClr val="FEFEFE"/>
                </a:highlight>
              </a:rPr>
              <a:t>k</a:t>
            </a:r>
            <a:r>
              <a:rPr lang="en" sz="2048" dirty="0">
                <a:solidFill>
                  <a:srgbClr val="222222"/>
                </a:solidFill>
                <a:highlight>
                  <a:srgbClr val="FEFEFE"/>
                </a:highlight>
              </a:rPr>
              <a:t> hypotheses and obtain p-values. </a:t>
            </a:r>
            <a:endParaRPr sz="2048" dirty="0">
              <a:solidFill>
                <a:srgbClr val="222222"/>
              </a:solidFill>
              <a:highlight>
                <a:srgbClr val="FEFEFE"/>
              </a:highlight>
            </a:endParaRPr>
          </a:p>
          <a:p>
            <a:pPr marL="585263" algn="l">
              <a:lnSpc>
                <a:spcPct val="115000"/>
              </a:lnSpc>
            </a:pPr>
            <a:endParaRPr sz="2048" dirty="0">
              <a:solidFill>
                <a:srgbClr val="222222"/>
              </a:solidFill>
              <a:highlight>
                <a:srgbClr val="FEFEFE"/>
              </a:highlight>
            </a:endParaRPr>
          </a:p>
          <a:p>
            <a:pPr marL="585263" algn="l">
              <a:lnSpc>
                <a:spcPct val="115000"/>
              </a:lnSpc>
            </a:pPr>
            <a:endParaRPr sz="2048" dirty="0">
              <a:solidFill>
                <a:srgbClr val="222222"/>
              </a:solidFill>
              <a:highlight>
                <a:srgbClr val="FEFEFE"/>
              </a:highlight>
            </a:endParaRPr>
          </a:p>
          <a:p>
            <a:pPr marL="585263" algn="l">
              <a:lnSpc>
                <a:spcPct val="115000"/>
              </a:lnSpc>
            </a:pPr>
            <a:endParaRPr sz="2048" dirty="0">
              <a:solidFill>
                <a:srgbClr val="222222"/>
              </a:solidFill>
              <a:highlight>
                <a:srgbClr val="FEFEFE"/>
              </a:highlight>
            </a:endParaRPr>
          </a:p>
          <a:p>
            <a:pPr marL="585263" algn="l">
              <a:lnSpc>
                <a:spcPct val="115000"/>
              </a:lnSpc>
            </a:pPr>
            <a:endParaRPr sz="2048" dirty="0">
              <a:solidFill>
                <a:srgbClr val="222222"/>
              </a:solidFill>
              <a:highlight>
                <a:srgbClr val="FEFEFE"/>
              </a:highlight>
            </a:endParaRPr>
          </a:p>
        </p:txBody>
      </p:sp>
      <p:pic>
        <p:nvPicPr>
          <p:cNvPr id="160" name="Google Shape;160;p23"/>
          <p:cNvPicPr preferRelativeResize="0"/>
          <p:nvPr/>
        </p:nvPicPr>
        <p:blipFill>
          <a:blip r:embed="rId3">
            <a:alphaModFix/>
          </a:blip>
          <a:stretch>
            <a:fillRect/>
          </a:stretch>
        </p:blipFill>
        <p:spPr>
          <a:xfrm>
            <a:off x="3322185" y="2875653"/>
            <a:ext cx="8028928" cy="959424"/>
          </a:xfrm>
          <a:prstGeom prst="rect">
            <a:avLst/>
          </a:prstGeom>
          <a:noFill/>
          <a:ln>
            <a:noFill/>
          </a:ln>
        </p:spPr>
      </p:pic>
      <p:pic>
        <p:nvPicPr>
          <p:cNvPr id="161" name="Google Shape;161;p23"/>
          <p:cNvPicPr preferRelativeResize="0"/>
          <p:nvPr/>
        </p:nvPicPr>
        <p:blipFill>
          <a:blip r:embed="rId4">
            <a:alphaModFix/>
          </a:blip>
          <a:stretch>
            <a:fillRect/>
          </a:stretch>
        </p:blipFill>
        <p:spPr>
          <a:xfrm>
            <a:off x="5984036" y="4214021"/>
            <a:ext cx="3659200" cy="3354271"/>
          </a:xfrm>
          <a:prstGeom prst="rect">
            <a:avLst/>
          </a:prstGeom>
          <a:noFill/>
          <a:ln>
            <a:noFill/>
          </a:ln>
        </p:spPr>
      </p:pic>
      <p:sp>
        <p:nvSpPr>
          <p:cNvPr id="162" name="Google Shape;162;p23"/>
          <p:cNvSpPr txBox="1"/>
          <p:nvPr/>
        </p:nvSpPr>
        <p:spPr>
          <a:xfrm>
            <a:off x="9024772" y="6070465"/>
            <a:ext cx="2948352" cy="415872"/>
          </a:xfrm>
          <a:prstGeom prst="rect">
            <a:avLst/>
          </a:prstGeom>
          <a:noFill/>
          <a:ln>
            <a:noFill/>
          </a:ln>
        </p:spPr>
        <p:txBody>
          <a:bodyPr spcFirstLastPara="1" wrap="square" lIns="117024" tIns="117024" rIns="117024" bIns="117024" anchor="t" anchorCtr="0">
            <a:noAutofit/>
          </a:bodyPr>
          <a:lstStyle/>
          <a:p>
            <a:pPr marL="585263">
              <a:lnSpc>
                <a:spcPct val="115000"/>
              </a:lnSpc>
            </a:pPr>
            <a:r>
              <a:rPr lang="en" sz="2048" dirty="0">
                <a:solidFill>
                  <a:srgbClr val="FF0000"/>
                </a:solidFill>
                <a:highlight>
                  <a:srgbClr val="FEFEFE"/>
                </a:highlight>
              </a:rPr>
              <a:t>slope</a:t>
            </a:r>
            <a:r>
              <a:rPr lang="en" sz="2048" i="1" dirty="0">
                <a:solidFill>
                  <a:srgbClr val="FF0000"/>
                </a:solidFill>
                <a:highlight>
                  <a:srgbClr val="FEFEFE"/>
                </a:highlight>
              </a:rPr>
              <a:t> = </a:t>
            </a:r>
            <a:r>
              <a:rPr lang="el-GR" sz="2048" i="1" dirty="0">
                <a:solidFill>
                  <a:srgbClr val="FF0000"/>
                </a:solidFill>
                <a:highlight>
                  <a:srgbClr val="FEFEFE"/>
                </a:highlight>
                <a:latin typeface="Times New Roman" panose="02020603050405020304" pitchFamily="18" charset="0"/>
                <a:cs typeface="Times New Roman" panose="02020603050405020304" pitchFamily="18" charset="0"/>
              </a:rPr>
              <a:t>α</a:t>
            </a:r>
            <a:r>
              <a:rPr lang="en" sz="2048" dirty="0">
                <a:solidFill>
                  <a:srgbClr val="FF0000"/>
                </a:solidFill>
                <a:highlight>
                  <a:srgbClr val="FEFEFE"/>
                </a:highlight>
              </a:rPr>
              <a:t> / </a:t>
            </a:r>
            <a:r>
              <a:rPr lang="en" sz="2048" i="1" dirty="0">
                <a:solidFill>
                  <a:srgbClr val="FF0000"/>
                </a:solidFill>
                <a:highlight>
                  <a:srgbClr val="FEFEFE"/>
                </a:highlight>
              </a:rPr>
              <a:t>m</a:t>
            </a:r>
            <a:endParaRPr sz="2304" dirty="0">
              <a:solidFill>
                <a:srgbClr val="FF0000"/>
              </a:solidFill>
            </a:endParaRPr>
          </a:p>
        </p:txBody>
      </p:sp>
      <p:sp>
        <p:nvSpPr>
          <p:cNvPr id="163" name="Google Shape;163;p23"/>
          <p:cNvSpPr txBox="1"/>
          <p:nvPr/>
        </p:nvSpPr>
        <p:spPr>
          <a:xfrm>
            <a:off x="7930783" y="3885409"/>
            <a:ext cx="2948352" cy="415872"/>
          </a:xfrm>
          <a:prstGeom prst="rect">
            <a:avLst/>
          </a:prstGeom>
          <a:noFill/>
          <a:ln>
            <a:noFill/>
          </a:ln>
        </p:spPr>
        <p:txBody>
          <a:bodyPr spcFirstLastPara="1" wrap="square" lIns="117024" tIns="117024" rIns="117024" bIns="117024" anchor="t" anchorCtr="0">
            <a:noAutofit/>
          </a:bodyPr>
          <a:lstStyle/>
          <a:p>
            <a:pPr marL="585263">
              <a:lnSpc>
                <a:spcPct val="115000"/>
              </a:lnSpc>
            </a:pPr>
            <a:r>
              <a:rPr lang="en" sz="2048"/>
              <a:t>ordered p-values</a:t>
            </a:r>
            <a:endParaRPr sz="2304"/>
          </a:p>
        </p:txBody>
      </p:sp>
      <p:sp>
        <p:nvSpPr>
          <p:cNvPr id="2" name="Title 1">
            <a:extLst>
              <a:ext uri="{FF2B5EF4-FFF2-40B4-BE49-F238E27FC236}">
                <a16:creationId xmlns:a16="http://schemas.microsoft.com/office/drawing/2014/main" id="{AF28FDD5-EA2F-3EA8-E42D-F57ED4DB9B0D}"/>
              </a:ext>
            </a:extLst>
          </p:cNvPr>
          <p:cNvSpPr txBox="1">
            <a:spLocks/>
          </p:cNvSpPr>
          <p:nvPr/>
        </p:nvSpPr>
        <p:spPr>
          <a:xfrm>
            <a:off x="3322185" y="609600"/>
            <a:ext cx="12123615" cy="1422400"/>
          </a:xfrm>
          <a:prstGeom prst="rect">
            <a:avLst/>
          </a:prstGeom>
        </p:spPr>
        <p:txBody>
          <a:bodyPr/>
          <a:lstStyle>
            <a:lvl1pPr defTabSz="584200">
              <a:defRPr sz="4000">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pPr algn="l"/>
            <a:r>
              <a:rPr lang="en-US" sz="4001" dirty="0">
                <a:solidFill>
                  <a:schemeClr val="accent2"/>
                </a:solidFill>
                <a:latin typeface="Avenir" panose="02000503020000020003" pitchFamily="2" charset="0"/>
                <a:cs typeface="Calibri" panose="020F0502020204030204" pitchFamily="34" charset="0"/>
              </a:rPr>
              <a:t>Controlling the false discovery rate (FDR)</a:t>
            </a:r>
            <a:endParaRPr lang="en-US" sz="4001" dirty="0">
              <a:solidFill>
                <a:schemeClr val="accent2"/>
              </a:solidFill>
            </a:endParaRPr>
          </a:p>
        </p:txBody>
      </p:sp>
      <p:sp>
        <p:nvSpPr>
          <p:cNvPr id="4" name="TextBox 3">
            <a:extLst>
              <a:ext uri="{FF2B5EF4-FFF2-40B4-BE49-F238E27FC236}">
                <a16:creationId xmlns:a16="http://schemas.microsoft.com/office/drawing/2014/main" id="{D7197497-FFB6-3E93-4F42-43FEAAC402D8}"/>
              </a:ext>
            </a:extLst>
          </p:cNvPr>
          <p:cNvSpPr txBox="1"/>
          <p:nvPr/>
        </p:nvSpPr>
        <p:spPr>
          <a:xfrm>
            <a:off x="2828131" y="7820561"/>
            <a:ext cx="11189356" cy="132343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a:spAutoFit/>
          </a:bodyPr>
          <a:lstStyle/>
          <a:p>
            <a:pPr algn="l"/>
            <a:r>
              <a:rPr lang="en" dirty="0">
                <a:solidFill>
                  <a:schemeClr val="bg1"/>
                </a:solidFill>
              </a:rPr>
              <a:t>FDR is the expected proportion of type I errors out of all of the rejections the null hypothesis.</a:t>
            </a:r>
            <a:endParaRPr lang="en-US"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volcano">
            <a:extLst>
              <a:ext uri="{FF2B5EF4-FFF2-40B4-BE49-F238E27FC236}">
                <a16:creationId xmlns:a16="http://schemas.microsoft.com/office/drawing/2014/main" id="{A8389AA6-5783-654B-BC80-4F6909A13ED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854"/>
          <a:stretch/>
        </p:blipFill>
        <p:spPr bwMode="auto">
          <a:xfrm>
            <a:off x="4682331" y="1547446"/>
            <a:ext cx="7975600" cy="747590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390361B-86FC-4474-0587-59DB1689A87E}"/>
              </a:ext>
            </a:extLst>
          </p:cNvPr>
          <p:cNvSpPr txBox="1">
            <a:spLocks/>
          </p:cNvSpPr>
          <p:nvPr/>
        </p:nvSpPr>
        <p:spPr>
          <a:xfrm>
            <a:off x="2828131" y="609600"/>
            <a:ext cx="12123615" cy="1422400"/>
          </a:xfrm>
          <a:prstGeom prst="rect">
            <a:avLst/>
          </a:prstGeom>
        </p:spPr>
        <p:txBody>
          <a:bodyPr/>
          <a:lstStyle>
            <a:lvl1pPr defTabSz="584200">
              <a:defRPr sz="4000">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r>
              <a:rPr lang="en-US" sz="4001" dirty="0">
                <a:solidFill>
                  <a:schemeClr val="accent2"/>
                </a:solidFill>
                <a:latin typeface="Avenir" panose="02000503020000020003" pitchFamily="2" charset="0"/>
                <a:cs typeface="Calibri" panose="020F0502020204030204" pitchFamily="34" charset="0"/>
              </a:rPr>
              <a:t>Visualizing your results (Volcano plot)</a:t>
            </a:r>
            <a:endParaRPr lang="en-US" sz="4001" dirty="0">
              <a:solidFill>
                <a:schemeClr val="accent2"/>
              </a:solidFill>
            </a:endParaRPr>
          </a:p>
        </p:txBody>
      </p:sp>
    </p:spTree>
    <p:extLst>
      <p:ext uri="{BB962C8B-B14F-4D97-AF65-F5344CB8AC3E}">
        <p14:creationId xmlns:p14="http://schemas.microsoft.com/office/powerpoint/2010/main" val="417826319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3ED22-E936-8C4D-B85B-F45F22141821}"/>
              </a:ext>
            </a:extLst>
          </p:cNvPr>
          <p:cNvSpPr>
            <a:spLocks noGrp="1"/>
          </p:cNvSpPr>
          <p:nvPr>
            <p:ph type="title"/>
          </p:nvPr>
        </p:nvSpPr>
        <p:spPr/>
        <p:txBody>
          <a:bodyPr/>
          <a:lstStyle/>
          <a:p>
            <a:pPr algn="ctr"/>
            <a:r>
              <a:rPr lang="en-US" dirty="0">
                <a:solidFill>
                  <a:schemeClr val="accent2"/>
                </a:solidFill>
                <a:latin typeface="Avenir" panose="02000503020000020003" pitchFamily="2" charset="0"/>
                <a:cs typeface="Calibri" panose="020F0502020204030204" pitchFamily="34" charset="0"/>
              </a:rPr>
              <a:t>Testing for expression differences (differential expression)</a:t>
            </a:r>
            <a:endParaRPr lang="en-US" dirty="0">
              <a:solidFill>
                <a:schemeClr val="accent2"/>
              </a:solidFill>
            </a:endParaRPr>
          </a:p>
        </p:txBody>
      </p:sp>
      <p:pic>
        <p:nvPicPr>
          <p:cNvPr id="1028" name="Picture 4" descr="In one experiment, scientists raised mice in germ-">
            <a:extLst>
              <a:ext uri="{FF2B5EF4-FFF2-40B4-BE49-F238E27FC236}">
                <a16:creationId xmlns:a16="http://schemas.microsoft.com/office/drawing/2014/main" id="{CA13D3FD-1435-184A-A1BC-75DF685D03B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1914"/>
          <a:stretch/>
        </p:blipFill>
        <p:spPr bwMode="auto">
          <a:xfrm>
            <a:off x="3056731" y="3001660"/>
            <a:ext cx="11455400" cy="4805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917401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61DEC05-B61C-115E-FDE7-7FB24A5B4535}"/>
              </a:ext>
            </a:extLst>
          </p:cNvPr>
          <p:cNvSpPr>
            <a:spLocks noGrp="1"/>
          </p:cNvSpPr>
          <p:nvPr>
            <p:ph type="title"/>
          </p:nvPr>
        </p:nvSpPr>
        <p:spPr>
          <a:xfrm>
            <a:off x="2828131" y="609600"/>
            <a:ext cx="11684000" cy="867508"/>
          </a:xfrm>
        </p:spPr>
        <p:txBody>
          <a:bodyPr>
            <a:normAutofit fontScale="90000"/>
          </a:bodyPr>
          <a:lstStyle/>
          <a:p>
            <a:r>
              <a:rPr lang="en-US" dirty="0">
                <a:solidFill>
                  <a:schemeClr val="accent2"/>
                </a:solidFill>
                <a:latin typeface="Avenir" panose="02000503020000020003" pitchFamily="2" charset="0"/>
                <a:cs typeface="Calibri" panose="020F0502020204030204" pitchFamily="34" charset="0"/>
              </a:rPr>
              <a:t>Which normalization </a:t>
            </a:r>
            <a:r>
              <a:rPr lang="en-US" i="1" dirty="0">
                <a:solidFill>
                  <a:schemeClr val="accent2"/>
                </a:solidFill>
                <a:latin typeface="Avenir" panose="02000503020000020003" pitchFamily="2" charset="0"/>
                <a:cs typeface="Calibri" panose="020F0502020204030204" pitchFamily="34" charset="0"/>
              </a:rPr>
              <a:t>should</a:t>
            </a:r>
            <a:r>
              <a:rPr lang="en-US" dirty="0">
                <a:solidFill>
                  <a:schemeClr val="accent2"/>
                </a:solidFill>
                <a:latin typeface="Avenir" panose="02000503020000020003" pitchFamily="2" charset="0"/>
                <a:cs typeface="Calibri" panose="020F0502020204030204" pitchFamily="34" charset="0"/>
              </a:rPr>
              <a:t> be used for DE analysis?</a:t>
            </a:r>
            <a:endParaRPr lang="en-US" dirty="0">
              <a:solidFill>
                <a:schemeClr val="accent2"/>
              </a:solidFill>
            </a:endParaRPr>
          </a:p>
        </p:txBody>
      </p:sp>
      <p:sp>
        <p:nvSpPr>
          <p:cNvPr id="4" name="Title 1">
            <a:extLst>
              <a:ext uri="{FF2B5EF4-FFF2-40B4-BE49-F238E27FC236}">
                <a16:creationId xmlns:a16="http://schemas.microsoft.com/office/drawing/2014/main" id="{AA577AB5-9F4B-77AE-0A96-A1C012B0C741}"/>
              </a:ext>
            </a:extLst>
          </p:cNvPr>
          <p:cNvSpPr txBox="1">
            <a:spLocks/>
          </p:cNvSpPr>
          <p:nvPr/>
        </p:nvSpPr>
        <p:spPr>
          <a:xfrm>
            <a:off x="3255796" y="2881426"/>
            <a:ext cx="11086214" cy="59648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fontScale="70000" lnSpcReduction="20000"/>
          </a:bodyPr>
          <a:lstStyle>
            <a:lvl1pPr defTabSz="584200">
              <a:defRPr sz="4000">
                <a:solidFill>
                  <a:schemeClr val="tx1"/>
                </a:solidFill>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pPr marL="571529" indent="-571529" algn="l">
              <a:buFont typeface="Arial" panose="020B0604020202020204" pitchFamily="34" charset="0"/>
              <a:buChar char="•"/>
            </a:pPr>
            <a:r>
              <a:rPr lang="en-US" sz="4001" dirty="0">
                <a:solidFill>
                  <a:schemeClr val="bg1"/>
                </a:solidFill>
                <a:latin typeface="Avenir" panose="02000503020000020003" pitchFamily="2" charset="0"/>
                <a:cs typeface="Calibri" panose="020F0502020204030204" pitchFamily="34" charset="0"/>
              </a:rPr>
              <a:t>No need to account for gene length (since the comparisons are for one given gene at a time)</a:t>
            </a:r>
          </a:p>
          <a:p>
            <a:pPr marL="571529" indent="-571529" algn="l">
              <a:buFont typeface="Arial" panose="020B0604020202020204" pitchFamily="34" charset="0"/>
              <a:buChar char="•"/>
            </a:pPr>
            <a:endParaRPr lang="en-US" sz="4001" dirty="0">
              <a:solidFill>
                <a:schemeClr val="bg1"/>
              </a:solidFill>
              <a:latin typeface="Avenir" panose="02000503020000020003" pitchFamily="2" charset="0"/>
              <a:cs typeface="Calibri" panose="020F0502020204030204" pitchFamily="34" charset="0"/>
            </a:endParaRPr>
          </a:p>
          <a:p>
            <a:pPr marL="571529" indent="-571529" algn="l">
              <a:buFont typeface="Arial" panose="020B0604020202020204" pitchFamily="34" charset="0"/>
              <a:buChar char="•"/>
            </a:pPr>
            <a:r>
              <a:rPr lang="en-US" sz="4001" dirty="0">
                <a:solidFill>
                  <a:schemeClr val="bg1"/>
                </a:solidFill>
                <a:latin typeface="Avenir" panose="02000503020000020003" pitchFamily="2" charset="0"/>
                <a:cs typeface="Calibri" panose="020F0502020204030204" pitchFamily="34" charset="0"/>
              </a:rPr>
              <a:t>For each gene, create a pseudo-reference sample (geometric mean count across samples)</a:t>
            </a:r>
          </a:p>
          <a:p>
            <a:pPr marL="571529" indent="-571529" algn="l">
              <a:buFont typeface="Arial" panose="020B0604020202020204" pitchFamily="34" charset="0"/>
              <a:buChar char="•"/>
            </a:pPr>
            <a:endParaRPr lang="en-US" sz="4001" dirty="0">
              <a:solidFill>
                <a:schemeClr val="bg1"/>
              </a:solidFill>
              <a:latin typeface="Avenir" panose="02000503020000020003" pitchFamily="2" charset="0"/>
              <a:cs typeface="Calibri" panose="020F0502020204030204" pitchFamily="34" charset="0"/>
            </a:endParaRPr>
          </a:p>
          <a:p>
            <a:pPr marL="571529" indent="-571529" algn="l">
              <a:buFont typeface="Arial" panose="020B0604020202020204" pitchFamily="34" charset="0"/>
              <a:buChar char="•"/>
            </a:pPr>
            <a:r>
              <a:rPr lang="en-US" sz="4001" dirty="0">
                <a:solidFill>
                  <a:schemeClr val="bg1"/>
                </a:solidFill>
                <a:latin typeface="Avenir" panose="02000503020000020003" pitchFamily="2" charset="0"/>
                <a:cs typeface="Calibri" panose="020F0502020204030204" pitchFamily="34" charset="0"/>
              </a:rPr>
              <a:t>For each sample, compare its expression to the reference as a ratio.</a:t>
            </a:r>
          </a:p>
          <a:p>
            <a:pPr marL="571529" indent="-571529" algn="l">
              <a:buFont typeface="Arial" panose="020B0604020202020204" pitchFamily="34" charset="0"/>
              <a:buChar char="•"/>
            </a:pPr>
            <a:endParaRPr lang="en-US" sz="4001" dirty="0">
              <a:solidFill>
                <a:schemeClr val="bg1"/>
              </a:solidFill>
              <a:latin typeface="Avenir" panose="02000503020000020003" pitchFamily="2" charset="0"/>
              <a:cs typeface="Calibri" panose="020F0502020204030204" pitchFamily="34" charset="0"/>
            </a:endParaRPr>
          </a:p>
          <a:p>
            <a:pPr marL="571529" indent="-571529" algn="l">
              <a:buFont typeface="Arial" panose="020B0604020202020204" pitchFamily="34" charset="0"/>
              <a:buChar char="•"/>
            </a:pPr>
            <a:r>
              <a:rPr lang="en-US" sz="4001" dirty="0">
                <a:solidFill>
                  <a:schemeClr val="bg1"/>
                </a:solidFill>
                <a:latin typeface="Avenir" panose="02000503020000020003" pitchFamily="2" charset="0"/>
                <a:cs typeface="Calibri" panose="020F0502020204030204" pitchFamily="34" charset="0"/>
              </a:rPr>
              <a:t>For each sample, take the median of those ratios across genes to get a ”normalization size factor” for that sample.</a:t>
            </a:r>
          </a:p>
          <a:p>
            <a:pPr marL="571529" indent="-571529" algn="l">
              <a:buFont typeface="Arial" panose="020B0604020202020204" pitchFamily="34" charset="0"/>
              <a:buChar char="•"/>
            </a:pPr>
            <a:endParaRPr lang="en-US" sz="4001" dirty="0">
              <a:solidFill>
                <a:schemeClr val="bg1"/>
              </a:solidFill>
              <a:latin typeface="Avenir" panose="02000503020000020003" pitchFamily="2" charset="0"/>
              <a:cs typeface="Calibri" panose="020F0502020204030204" pitchFamily="34" charset="0"/>
            </a:endParaRPr>
          </a:p>
          <a:p>
            <a:pPr marL="571529" indent="-571529" algn="l">
              <a:buFont typeface="Arial" panose="020B0604020202020204" pitchFamily="34" charset="0"/>
              <a:buChar char="•"/>
            </a:pPr>
            <a:r>
              <a:rPr lang="en-US" sz="4001" dirty="0">
                <a:solidFill>
                  <a:schemeClr val="bg1"/>
                </a:solidFill>
                <a:latin typeface="Avenir" panose="02000503020000020003" pitchFamily="2" charset="0"/>
                <a:cs typeface="Calibri" panose="020F0502020204030204" pitchFamily="34" charset="0"/>
              </a:rPr>
              <a:t>These size factors are used as “offsets” (i.e., a co-variate with a known value that we do not estimate) in the downstream test for differential expression (linear regression model).</a:t>
            </a:r>
          </a:p>
          <a:p>
            <a:pPr marL="571529" indent="-571529" algn="l">
              <a:buFont typeface="Arial" panose="020B0604020202020204" pitchFamily="34" charset="0"/>
              <a:buChar char="•"/>
            </a:pPr>
            <a:endParaRPr lang="en-US" sz="4001" dirty="0">
              <a:solidFill>
                <a:schemeClr val="bg1"/>
              </a:solidFill>
              <a:latin typeface="Avenir" panose="02000503020000020003" pitchFamily="2" charset="0"/>
              <a:cs typeface="Calibri" panose="020F0502020204030204" pitchFamily="34" charset="0"/>
            </a:endParaRPr>
          </a:p>
        </p:txBody>
      </p:sp>
      <p:sp>
        <p:nvSpPr>
          <p:cNvPr id="5" name="Title 1">
            <a:extLst>
              <a:ext uri="{FF2B5EF4-FFF2-40B4-BE49-F238E27FC236}">
                <a16:creationId xmlns:a16="http://schemas.microsoft.com/office/drawing/2014/main" id="{9DEEB678-251D-7ED8-2EA9-F45EA8EF26D4}"/>
              </a:ext>
            </a:extLst>
          </p:cNvPr>
          <p:cNvSpPr txBox="1">
            <a:spLocks/>
          </p:cNvSpPr>
          <p:nvPr/>
        </p:nvSpPr>
        <p:spPr>
          <a:xfrm>
            <a:off x="169992" y="2013915"/>
            <a:ext cx="11684000" cy="867508"/>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fontScale="97500"/>
          </a:bodyPr>
          <a:lstStyle>
            <a:lvl1pPr defTabSz="584200">
              <a:defRPr sz="4000">
                <a:solidFill>
                  <a:schemeClr val="tx1"/>
                </a:solidFill>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r>
              <a:rPr lang="en-US" sz="3600" dirty="0">
                <a:solidFill>
                  <a:schemeClr val="bg1"/>
                </a:solidFill>
                <a:latin typeface="Avenir" panose="02000503020000020003" pitchFamily="2" charset="0"/>
                <a:cs typeface="Calibri" panose="020F0502020204030204" pitchFamily="34" charset="0"/>
              </a:rPr>
              <a:t>DESeq2 ”Median of Ratios”</a:t>
            </a:r>
            <a:endParaRPr lang="en-US" sz="3600" dirty="0">
              <a:solidFill>
                <a:schemeClr val="bg1"/>
              </a:solidFill>
            </a:endParaRPr>
          </a:p>
        </p:txBody>
      </p:sp>
    </p:spTree>
    <p:extLst>
      <p:ext uri="{BB962C8B-B14F-4D97-AF65-F5344CB8AC3E}">
        <p14:creationId xmlns:p14="http://schemas.microsoft.com/office/powerpoint/2010/main" val="79988689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2"/>
          <p:cNvSpPr txBox="1"/>
          <p:nvPr/>
        </p:nvSpPr>
        <p:spPr>
          <a:xfrm>
            <a:off x="3516958" y="3311719"/>
            <a:ext cx="3864320" cy="1166933"/>
          </a:xfrm>
          <a:prstGeom prst="rect">
            <a:avLst/>
          </a:prstGeom>
          <a:noFill/>
          <a:ln>
            <a:noFill/>
          </a:ln>
        </p:spPr>
        <p:txBody>
          <a:bodyPr spcFirstLastPara="1" wrap="square" lIns="130027" tIns="130027" rIns="130027" bIns="130027" anchor="t" anchorCtr="0">
            <a:noAutofit/>
          </a:bodyPr>
          <a:lstStyle/>
          <a:p>
            <a:pPr marL="54189" algn="l" rtl="0">
              <a:lnSpc>
                <a:spcPct val="115000"/>
              </a:lnSpc>
            </a:pPr>
            <a:r>
              <a:rPr lang="en" sz="5049">
                <a:solidFill>
                  <a:schemeClr val="dk1"/>
                </a:solidFill>
                <a:highlight>
                  <a:srgbClr val="FFFFFF"/>
                </a:highlight>
              </a:rPr>
              <a:t>𝑦 = 𝛽</a:t>
            </a:r>
            <a:r>
              <a:rPr lang="en" sz="4551" baseline="-25000">
                <a:solidFill>
                  <a:schemeClr val="dk1"/>
                </a:solidFill>
                <a:highlight>
                  <a:srgbClr val="FFFFFF"/>
                </a:highlight>
              </a:rPr>
              <a:t>0</a:t>
            </a:r>
            <a:r>
              <a:rPr lang="en" sz="4551">
                <a:solidFill>
                  <a:schemeClr val="dk1"/>
                </a:solidFill>
                <a:highlight>
                  <a:srgbClr val="FFFFFF"/>
                </a:highlight>
              </a:rPr>
              <a:t> </a:t>
            </a:r>
            <a:r>
              <a:rPr lang="en" sz="5049">
                <a:solidFill>
                  <a:schemeClr val="dk1"/>
                </a:solidFill>
                <a:highlight>
                  <a:srgbClr val="FFFFFF"/>
                </a:highlight>
              </a:rPr>
              <a:t>+𝛽</a:t>
            </a:r>
            <a:r>
              <a:rPr lang="en" sz="4551" baseline="-25000">
                <a:solidFill>
                  <a:schemeClr val="dk1"/>
                </a:solidFill>
                <a:highlight>
                  <a:srgbClr val="FFFFFF"/>
                </a:highlight>
              </a:rPr>
              <a:t>1</a:t>
            </a:r>
            <a:r>
              <a:rPr lang="en" sz="5049">
                <a:solidFill>
                  <a:schemeClr val="dk1"/>
                </a:solidFill>
                <a:highlight>
                  <a:srgbClr val="FFFFFF"/>
                </a:highlight>
              </a:rPr>
              <a:t>𝑥</a:t>
            </a:r>
            <a:r>
              <a:rPr lang="en" sz="5049" baseline="-25000">
                <a:solidFill>
                  <a:schemeClr val="dk1"/>
                </a:solidFill>
                <a:highlight>
                  <a:srgbClr val="FFFFFF"/>
                </a:highlight>
              </a:rPr>
              <a:t>i</a:t>
            </a:r>
            <a:endParaRPr sz="5049" baseline="-25000">
              <a:solidFill>
                <a:schemeClr val="dk1"/>
              </a:solidFill>
              <a:highlight>
                <a:srgbClr val="FFFFFF"/>
              </a:highlight>
            </a:endParaRPr>
          </a:p>
          <a:p>
            <a:pPr marL="54189" algn="l" rtl="0">
              <a:lnSpc>
                <a:spcPct val="115000"/>
              </a:lnSpc>
            </a:pPr>
            <a:endParaRPr sz="5049">
              <a:solidFill>
                <a:schemeClr val="dk1"/>
              </a:solidFill>
              <a:highlight>
                <a:srgbClr val="FFFFFF"/>
              </a:highlight>
            </a:endParaRPr>
          </a:p>
          <a:p>
            <a:pPr marL="54189" algn="l" rtl="0">
              <a:lnSpc>
                <a:spcPct val="115000"/>
              </a:lnSpc>
            </a:pPr>
            <a:endParaRPr sz="5049">
              <a:solidFill>
                <a:schemeClr val="dk1"/>
              </a:solidFill>
              <a:highlight>
                <a:srgbClr val="FFFFFF"/>
              </a:highlight>
            </a:endParaRPr>
          </a:p>
        </p:txBody>
      </p:sp>
      <p:sp>
        <p:nvSpPr>
          <p:cNvPr id="161" name="Google Shape;161;p22"/>
          <p:cNvSpPr txBox="1"/>
          <p:nvPr/>
        </p:nvSpPr>
        <p:spPr>
          <a:xfrm>
            <a:off x="3308748" y="4660125"/>
            <a:ext cx="4280747" cy="1781760"/>
          </a:xfrm>
          <a:prstGeom prst="rect">
            <a:avLst/>
          </a:prstGeom>
          <a:noFill/>
          <a:ln>
            <a:noFill/>
          </a:ln>
        </p:spPr>
        <p:txBody>
          <a:bodyPr spcFirstLastPara="1" wrap="square" lIns="130027" tIns="130027" rIns="130027" bIns="130027" anchor="t" anchorCtr="0">
            <a:noAutofit/>
          </a:bodyPr>
          <a:lstStyle/>
          <a:p>
            <a:pPr algn="l" rtl="0">
              <a:lnSpc>
                <a:spcPct val="115000"/>
              </a:lnSpc>
            </a:pPr>
            <a:r>
              <a:rPr lang="en" sz="2276" dirty="0">
                <a:solidFill>
                  <a:srgbClr val="222222"/>
                </a:solidFill>
                <a:highlight>
                  <a:srgbClr val="FEFEFE"/>
                </a:highlight>
              </a:rPr>
              <a:t>where </a:t>
            </a:r>
            <a:r>
              <a:rPr lang="en" sz="2276" i="1" dirty="0">
                <a:solidFill>
                  <a:srgbClr val="222222"/>
                </a:solidFill>
                <a:highlight>
                  <a:srgbClr val="FEFEFE"/>
                </a:highlight>
              </a:rPr>
              <a:t>x</a:t>
            </a:r>
            <a:r>
              <a:rPr lang="en" sz="2276" baseline="-25000" dirty="0">
                <a:solidFill>
                  <a:srgbClr val="222222"/>
                </a:solidFill>
                <a:highlight>
                  <a:srgbClr val="FEFEFE"/>
                </a:highlight>
              </a:rPr>
              <a:t>i</a:t>
            </a:r>
            <a:r>
              <a:rPr lang="en" sz="2276" dirty="0">
                <a:solidFill>
                  <a:srgbClr val="222222"/>
                </a:solidFill>
                <a:highlight>
                  <a:srgbClr val="FEFEFE"/>
                </a:highlight>
              </a:rPr>
              <a:t> is an indicator variable (0 or 1) that tells us to which group the data point belongs.</a:t>
            </a:r>
            <a:endParaRPr sz="2276" dirty="0">
              <a:solidFill>
                <a:srgbClr val="222222"/>
              </a:solidFill>
              <a:highlight>
                <a:srgbClr val="FEFEFE"/>
              </a:highlight>
            </a:endParaRPr>
          </a:p>
        </p:txBody>
      </p:sp>
      <p:pic>
        <p:nvPicPr>
          <p:cNvPr id="162" name="Google Shape;162;p22"/>
          <p:cNvPicPr preferRelativeResize="0"/>
          <p:nvPr/>
        </p:nvPicPr>
        <p:blipFill>
          <a:blip r:embed="rId3">
            <a:alphaModFix/>
          </a:blip>
          <a:stretch>
            <a:fillRect/>
          </a:stretch>
        </p:blipFill>
        <p:spPr>
          <a:xfrm>
            <a:off x="7835465" y="2477391"/>
            <a:ext cx="6712284" cy="4474843"/>
          </a:xfrm>
          <a:prstGeom prst="rect">
            <a:avLst/>
          </a:prstGeom>
          <a:noFill/>
          <a:ln>
            <a:noFill/>
          </a:ln>
        </p:spPr>
      </p:pic>
      <p:sp>
        <p:nvSpPr>
          <p:cNvPr id="163" name="Google Shape;163;p22"/>
          <p:cNvSpPr txBox="1">
            <a:spLocks noGrp="1"/>
          </p:cNvSpPr>
          <p:nvPr>
            <p:ph type="title" idx="4294967295"/>
          </p:nvPr>
        </p:nvSpPr>
        <p:spPr>
          <a:xfrm>
            <a:off x="3362636" y="2477597"/>
            <a:ext cx="4075522" cy="904960"/>
          </a:xfrm>
          <a:prstGeom prst="rect">
            <a:avLst/>
          </a:prstGeom>
        </p:spPr>
        <p:txBody>
          <a:bodyPr spcFirstLastPara="1" wrap="square" lIns="134862" tIns="134862" rIns="134862" bIns="134862" anchor="t" anchorCtr="0">
            <a:noAutofit/>
          </a:bodyPr>
          <a:lstStyle/>
          <a:p>
            <a:pPr algn="l" rtl="0"/>
            <a:r>
              <a:rPr lang="en" sz="2844" dirty="0"/>
              <a:t>Independent t-test?</a:t>
            </a:r>
            <a:endParaRPr sz="2844" dirty="0"/>
          </a:p>
        </p:txBody>
      </p:sp>
      <p:sp>
        <p:nvSpPr>
          <p:cNvPr id="164" name="Google Shape;164;p22"/>
          <p:cNvSpPr txBox="1"/>
          <p:nvPr/>
        </p:nvSpPr>
        <p:spPr>
          <a:xfrm>
            <a:off x="7783624" y="8403591"/>
            <a:ext cx="7614720" cy="463360"/>
          </a:xfrm>
          <a:prstGeom prst="rect">
            <a:avLst/>
          </a:prstGeom>
          <a:noFill/>
          <a:ln>
            <a:noFill/>
          </a:ln>
        </p:spPr>
        <p:txBody>
          <a:bodyPr spcFirstLastPara="1" wrap="square" lIns="130027" tIns="130027" rIns="130027" bIns="130027" anchor="t" anchorCtr="0">
            <a:noAutofit/>
          </a:bodyPr>
          <a:lstStyle/>
          <a:p>
            <a:pPr algn="l" rtl="0"/>
            <a:r>
              <a:rPr lang="en" sz="1849">
                <a:solidFill>
                  <a:srgbClr val="333333"/>
                </a:solidFill>
                <a:highlight>
                  <a:srgbClr val="FFFFFF"/>
                </a:highlight>
              </a:rPr>
              <a:t>Jonas Kristoffer Lindeløv: https://lindeloev.github.io/tests-as-linear/</a:t>
            </a:r>
            <a:endParaRPr sz="5690"/>
          </a:p>
        </p:txBody>
      </p:sp>
      <p:sp>
        <p:nvSpPr>
          <p:cNvPr id="7" name="Title 1">
            <a:extLst>
              <a:ext uri="{FF2B5EF4-FFF2-40B4-BE49-F238E27FC236}">
                <a16:creationId xmlns:a16="http://schemas.microsoft.com/office/drawing/2014/main" id="{C95E4AF0-5959-F045-87F1-D49B01280126}"/>
              </a:ext>
            </a:extLst>
          </p:cNvPr>
          <p:cNvSpPr txBox="1">
            <a:spLocks/>
          </p:cNvSpPr>
          <p:nvPr/>
        </p:nvSpPr>
        <p:spPr>
          <a:xfrm>
            <a:off x="2828131" y="609600"/>
            <a:ext cx="11684000" cy="1422400"/>
          </a:xfrm>
          <a:prstGeom prst="rect">
            <a:avLst/>
          </a:prstGeom>
        </p:spPr>
        <p:txBody>
          <a:bodyPr/>
          <a:lstStyle>
            <a:lvl1pPr defTabSz="584200">
              <a:defRPr sz="4000">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pPr algn="l"/>
            <a:r>
              <a:rPr lang="en-US" sz="4001" dirty="0">
                <a:solidFill>
                  <a:schemeClr val="bg1"/>
                </a:solidFill>
                <a:latin typeface="Avenir" panose="02000503020000020003" pitchFamily="2" charset="0"/>
                <a:cs typeface="Calibri" panose="020F0502020204030204" pitchFamily="34" charset="0"/>
              </a:rPr>
              <a:t>For each gene…</a:t>
            </a:r>
            <a:endParaRPr lang="en-US" sz="4001" dirty="0">
              <a:solidFill>
                <a:sysClr val="windowText" lastClr="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707477E-BB02-814F-AD8D-84BF00E66A26}"/>
              </a:ext>
            </a:extLst>
          </p:cNvPr>
          <p:cNvSpPr txBox="1">
            <a:spLocks/>
          </p:cNvSpPr>
          <p:nvPr/>
        </p:nvSpPr>
        <p:spPr>
          <a:xfrm>
            <a:off x="2828131" y="609600"/>
            <a:ext cx="11684000" cy="1422400"/>
          </a:xfrm>
          <a:prstGeom prst="rect">
            <a:avLst/>
          </a:prstGeom>
        </p:spPr>
        <p:txBody>
          <a:bodyPr/>
          <a:lstStyle>
            <a:lvl1pPr defTabSz="584200">
              <a:defRPr sz="4000">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pPr algn="l"/>
            <a:r>
              <a:rPr lang="en-US" sz="4001" dirty="0">
                <a:solidFill>
                  <a:schemeClr val="accent2"/>
                </a:solidFill>
                <a:latin typeface="Avenir" panose="02000503020000020003" pitchFamily="2" charset="0"/>
                <a:cs typeface="Calibri" panose="020F0502020204030204" pitchFamily="34" charset="0"/>
              </a:rPr>
              <a:t>A better approach is to model the read counts…</a:t>
            </a:r>
            <a:endParaRPr lang="en-US" sz="4001" dirty="0">
              <a:solidFill>
                <a:schemeClr val="accent2"/>
              </a:solidFill>
            </a:endParaRPr>
          </a:p>
        </p:txBody>
      </p:sp>
      <p:pic>
        <p:nvPicPr>
          <p:cNvPr id="3076" name="Picture 4" descr="Regression models: Linear regression (left) and Poisson regression (right).">
            <a:extLst>
              <a:ext uri="{FF2B5EF4-FFF2-40B4-BE49-F238E27FC236}">
                <a16:creationId xmlns:a16="http://schemas.microsoft.com/office/drawing/2014/main" id="{45840175-4E65-7441-89CC-3386C1FE0B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2764" y="2471619"/>
            <a:ext cx="9558215" cy="682679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233B1DA2-E83C-5045-A806-5341FC4BAF6C}"/>
              </a:ext>
            </a:extLst>
          </p:cNvPr>
          <p:cNvSpPr/>
          <p:nvPr/>
        </p:nvSpPr>
        <p:spPr>
          <a:xfrm>
            <a:off x="5174366" y="1953850"/>
            <a:ext cx="2525051" cy="461665"/>
          </a:xfrm>
          <a:prstGeom prst="rect">
            <a:avLst/>
          </a:prstGeom>
        </p:spPr>
        <p:txBody>
          <a:bodyPr wrap="none">
            <a:spAutoFit/>
          </a:bodyPr>
          <a:lstStyle/>
          <a:p>
            <a:r>
              <a:rPr lang="en-US" sz="2400" dirty="0">
                <a:solidFill>
                  <a:srgbClr val="222222"/>
                </a:solidFill>
                <a:highlight>
                  <a:srgbClr val="FEFEFE"/>
                </a:highlight>
              </a:rPr>
              <a:t>L</a:t>
            </a:r>
            <a:r>
              <a:rPr lang="en" sz="2400" dirty="0" err="1">
                <a:solidFill>
                  <a:srgbClr val="222222"/>
                </a:solidFill>
                <a:highlight>
                  <a:srgbClr val="FEFEFE"/>
                </a:highlight>
              </a:rPr>
              <a:t>inear</a:t>
            </a:r>
            <a:r>
              <a:rPr lang="en" sz="2400" dirty="0">
                <a:solidFill>
                  <a:srgbClr val="222222"/>
                </a:solidFill>
                <a:highlight>
                  <a:srgbClr val="FEFEFE"/>
                </a:highlight>
              </a:rPr>
              <a:t> regression</a:t>
            </a:r>
            <a:endParaRPr lang="en-US" sz="2400" dirty="0"/>
          </a:p>
        </p:txBody>
      </p:sp>
      <p:sp>
        <p:nvSpPr>
          <p:cNvPr id="8" name="Rectangle 7">
            <a:extLst>
              <a:ext uri="{FF2B5EF4-FFF2-40B4-BE49-F238E27FC236}">
                <a16:creationId xmlns:a16="http://schemas.microsoft.com/office/drawing/2014/main" id="{60A93219-C223-8648-86CB-383961F14602}"/>
              </a:ext>
            </a:extLst>
          </p:cNvPr>
          <p:cNvSpPr/>
          <p:nvPr/>
        </p:nvSpPr>
        <p:spPr>
          <a:xfrm>
            <a:off x="9735047" y="1953849"/>
            <a:ext cx="2741456" cy="461665"/>
          </a:xfrm>
          <a:prstGeom prst="rect">
            <a:avLst/>
          </a:prstGeom>
        </p:spPr>
        <p:txBody>
          <a:bodyPr wrap="none">
            <a:spAutoFit/>
          </a:bodyPr>
          <a:lstStyle/>
          <a:p>
            <a:r>
              <a:rPr lang="en-US" sz="2400" dirty="0">
                <a:solidFill>
                  <a:srgbClr val="222222"/>
                </a:solidFill>
                <a:highlight>
                  <a:srgbClr val="FEFEFE"/>
                </a:highlight>
              </a:rPr>
              <a:t>Poisson</a:t>
            </a:r>
            <a:r>
              <a:rPr lang="en" sz="2400" dirty="0">
                <a:solidFill>
                  <a:srgbClr val="222222"/>
                </a:solidFill>
                <a:highlight>
                  <a:srgbClr val="FEFEFE"/>
                </a:highlight>
              </a:rPr>
              <a:t> regression</a:t>
            </a:r>
            <a:endParaRPr lang="en-US" sz="2400" dirty="0"/>
          </a:p>
        </p:txBody>
      </p:sp>
    </p:spTree>
    <p:extLst>
      <p:ext uri="{BB962C8B-B14F-4D97-AF65-F5344CB8AC3E}">
        <p14:creationId xmlns:p14="http://schemas.microsoft.com/office/powerpoint/2010/main" val="109698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54E91CB-8492-9D48-A87B-ACFA233165A2}"/>
              </a:ext>
            </a:extLst>
          </p:cNvPr>
          <p:cNvSpPr txBox="1">
            <a:spLocks/>
          </p:cNvSpPr>
          <p:nvPr/>
        </p:nvSpPr>
        <p:spPr>
          <a:xfrm>
            <a:off x="2828131" y="609600"/>
            <a:ext cx="11684000" cy="1422400"/>
          </a:xfrm>
          <a:prstGeom prst="rect">
            <a:avLst/>
          </a:prstGeom>
        </p:spPr>
        <p:txBody>
          <a:bodyPr/>
          <a:lstStyle>
            <a:lvl1pPr defTabSz="584200">
              <a:defRPr sz="4000">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pPr algn="l"/>
            <a:r>
              <a:rPr lang="en-US" sz="4001" dirty="0">
                <a:solidFill>
                  <a:schemeClr val="accent2"/>
                </a:solidFill>
                <a:latin typeface="Avenir" panose="02000503020000020003" pitchFamily="2" charset="0"/>
                <a:cs typeface="Calibri" panose="020F0502020204030204" pitchFamily="34" charset="0"/>
              </a:rPr>
              <a:t>But there is more variance than Poisson assumes </a:t>
            </a:r>
            <a:endParaRPr lang="en-US" sz="4001" dirty="0">
              <a:solidFill>
                <a:schemeClr val="accent2"/>
              </a:solidFill>
            </a:endParaRPr>
          </a:p>
        </p:txBody>
      </p:sp>
      <p:pic>
        <p:nvPicPr>
          <p:cNvPr id="4" name="Picture 3">
            <a:extLst>
              <a:ext uri="{FF2B5EF4-FFF2-40B4-BE49-F238E27FC236}">
                <a16:creationId xmlns:a16="http://schemas.microsoft.com/office/drawing/2014/main" id="{07B07478-AE8F-9B67-3F25-B33A800378C7}"/>
              </a:ext>
            </a:extLst>
          </p:cNvPr>
          <p:cNvPicPr>
            <a:picLocks noChangeAspect="1"/>
          </p:cNvPicPr>
          <p:nvPr/>
        </p:nvPicPr>
        <p:blipFill>
          <a:blip r:embed="rId3"/>
          <a:stretch>
            <a:fillRect/>
          </a:stretch>
        </p:blipFill>
        <p:spPr>
          <a:xfrm>
            <a:off x="4808396" y="3295987"/>
            <a:ext cx="5161444" cy="4880027"/>
          </a:xfrm>
          <a:prstGeom prst="rect">
            <a:avLst/>
          </a:prstGeom>
        </p:spPr>
      </p:pic>
      <p:sp>
        <p:nvSpPr>
          <p:cNvPr id="6" name="TextBox 5">
            <a:extLst>
              <a:ext uri="{FF2B5EF4-FFF2-40B4-BE49-F238E27FC236}">
                <a16:creationId xmlns:a16="http://schemas.microsoft.com/office/drawing/2014/main" id="{BD8E87B3-0B79-638D-AB41-2FBF5F5614B0}"/>
              </a:ext>
            </a:extLst>
          </p:cNvPr>
          <p:cNvSpPr txBox="1"/>
          <p:nvPr/>
        </p:nvSpPr>
        <p:spPr>
          <a:xfrm>
            <a:off x="9631446" y="4580269"/>
            <a:ext cx="1936429" cy="3488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584229" rtl="0" latinLnBrk="1" hangingPunct="0"/>
            <a:r>
              <a:rPr lang="en-US" sz="1600" dirty="0">
                <a:solidFill>
                  <a:schemeClr val="accent1"/>
                </a:solidFill>
              </a:rPr>
              <a:t>Poisson expectation</a:t>
            </a:r>
          </a:p>
        </p:txBody>
      </p:sp>
      <p:sp>
        <p:nvSpPr>
          <p:cNvPr id="8" name="TextBox 7">
            <a:extLst>
              <a:ext uri="{FF2B5EF4-FFF2-40B4-BE49-F238E27FC236}">
                <a16:creationId xmlns:a16="http://schemas.microsoft.com/office/drawing/2014/main" id="{1C0009FF-3E52-4D8D-5250-A0A9C91C747D}"/>
              </a:ext>
            </a:extLst>
          </p:cNvPr>
          <p:cNvSpPr txBox="1"/>
          <p:nvPr/>
        </p:nvSpPr>
        <p:spPr>
          <a:xfrm>
            <a:off x="9600609" y="4102983"/>
            <a:ext cx="2438168" cy="3488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584229" rtl="0" latinLnBrk="1" hangingPunct="0"/>
            <a:r>
              <a:rPr lang="en-US" sz="1600" dirty="0">
                <a:solidFill>
                  <a:schemeClr val="bg1"/>
                </a:solidFill>
              </a:rPr>
              <a:t>Technical variability alone</a:t>
            </a:r>
          </a:p>
        </p:txBody>
      </p:sp>
      <p:sp>
        <p:nvSpPr>
          <p:cNvPr id="12" name="TextBox 11">
            <a:extLst>
              <a:ext uri="{FF2B5EF4-FFF2-40B4-BE49-F238E27FC236}">
                <a16:creationId xmlns:a16="http://schemas.microsoft.com/office/drawing/2014/main" id="{3E488537-4625-DC35-14A3-F4843D9C7ED2}"/>
              </a:ext>
            </a:extLst>
          </p:cNvPr>
          <p:cNvSpPr txBox="1"/>
          <p:nvPr/>
        </p:nvSpPr>
        <p:spPr>
          <a:xfrm>
            <a:off x="9585622" y="3639525"/>
            <a:ext cx="3020059" cy="3488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584229" rtl="0" latinLnBrk="1" hangingPunct="0"/>
            <a:r>
              <a:rPr lang="en-US" sz="1600" dirty="0">
                <a:solidFill>
                  <a:schemeClr val="accent5">
                    <a:lumMod val="75000"/>
                  </a:schemeClr>
                </a:solidFill>
              </a:rPr>
              <a:t>Technical + biological variability</a:t>
            </a:r>
          </a:p>
        </p:txBody>
      </p:sp>
      <p:sp>
        <p:nvSpPr>
          <p:cNvPr id="13" name="Freeform 12">
            <a:extLst>
              <a:ext uri="{FF2B5EF4-FFF2-40B4-BE49-F238E27FC236}">
                <a16:creationId xmlns:a16="http://schemas.microsoft.com/office/drawing/2014/main" id="{EA11615D-B234-24BF-015C-05D9F35EDFA0}"/>
              </a:ext>
            </a:extLst>
          </p:cNvPr>
          <p:cNvSpPr/>
          <p:nvPr/>
        </p:nvSpPr>
        <p:spPr>
          <a:xfrm>
            <a:off x="5523279" y="3708944"/>
            <a:ext cx="3837482" cy="3582649"/>
          </a:xfrm>
          <a:custGeom>
            <a:avLst/>
            <a:gdLst>
              <a:gd name="connsiteX0" fmla="*/ 0 w 4042978"/>
              <a:gd name="connsiteY0" fmla="*/ 3768392 h 3768392"/>
              <a:gd name="connsiteX1" fmla="*/ 2008682 w 4042978"/>
              <a:gd name="connsiteY1" fmla="*/ 2059514 h 3768392"/>
              <a:gd name="connsiteX2" fmla="*/ 3792512 w 4042978"/>
              <a:gd name="connsiteY2" fmla="*/ 245704 h 3768392"/>
              <a:gd name="connsiteX3" fmla="*/ 3987384 w 4042978"/>
              <a:gd name="connsiteY3" fmla="*/ 65822 h 3768392"/>
            </a:gdLst>
            <a:ahLst/>
            <a:cxnLst>
              <a:cxn ang="0">
                <a:pos x="connsiteX0" y="connsiteY0"/>
              </a:cxn>
              <a:cxn ang="0">
                <a:pos x="connsiteX1" y="connsiteY1"/>
              </a:cxn>
              <a:cxn ang="0">
                <a:pos x="connsiteX2" y="connsiteY2"/>
              </a:cxn>
              <a:cxn ang="0">
                <a:pos x="connsiteX3" y="connsiteY3"/>
              </a:cxn>
            </a:cxnLst>
            <a:rect l="l" t="t" r="r" b="b"/>
            <a:pathLst>
              <a:path w="4042978" h="3768392">
                <a:moveTo>
                  <a:pt x="0" y="3768392"/>
                </a:moveTo>
                <a:cubicBezTo>
                  <a:pt x="688298" y="3207510"/>
                  <a:pt x="1376597" y="2646629"/>
                  <a:pt x="2008682" y="2059514"/>
                </a:cubicBezTo>
                <a:cubicBezTo>
                  <a:pt x="2640767" y="1472399"/>
                  <a:pt x="3462728" y="577986"/>
                  <a:pt x="3792512" y="245704"/>
                </a:cubicBezTo>
                <a:cubicBezTo>
                  <a:pt x="4122296" y="-86578"/>
                  <a:pt x="4054840" y="-10378"/>
                  <a:pt x="3987384" y="65822"/>
                </a:cubicBezTo>
              </a:path>
            </a:pathLst>
          </a:custGeom>
          <a:noFill/>
          <a:ln w="57150" cap="flat">
            <a:solidFill>
              <a:schemeClr val="accent5"/>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algn="l" defTabSz="914446" rtl="0" latinLnBrk="1" hangingPunct="0"/>
            <a:endParaRPr lang="en-US" sz="1800">
              <a:solidFill>
                <a:srgbClr val="000000"/>
              </a:solidFill>
            </a:endParaRPr>
          </a:p>
        </p:txBody>
      </p:sp>
      <p:sp>
        <p:nvSpPr>
          <p:cNvPr id="15" name="Rectangle 14">
            <a:extLst>
              <a:ext uri="{FF2B5EF4-FFF2-40B4-BE49-F238E27FC236}">
                <a16:creationId xmlns:a16="http://schemas.microsoft.com/office/drawing/2014/main" id="{DA6E480C-E1C7-AFDB-0DE4-74F85D64F508}"/>
              </a:ext>
            </a:extLst>
          </p:cNvPr>
          <p:cNvSpPr/>
          <p:nvPr/>
        </p:nvSpPr>
        <p:spPr>
          <a:xfrm>
            <a:off x="4808397" y="3231791"/>
            <a:ext cx="343538" cy="471924"/>
          </a:xfrm>
          <a:prstGeom prst="rect">
            <a:avLst/>
          </a:prstGeom>
          <a:solidFill>
            <a:schemeClr val="tx1"/>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584229" rtl="0" latinLnBrk="1" hangingPunct="0"/>
            <a:endParaRPr lang="en-US" sz="2400" cap="all" spc="384">
              <a:latin typeface="Avenir Medium"/>
              <a:ea typeface="Avenir Medium"/>
              <a:cs typeface="Avenir Medium"/>
              <a:sym typeface="Avenir Medium"/>
            </a:endParaRPr>
          </a:p>
        </p:txBody>
      </p:sp>
      <p:sp>
        <p:nvSpPr>
          <p:cNvPr id="17" name="TextBox 16">
            <a:extLst>
              <a:ext uri="{FF2B5EF4-FFF2-40B4-BE49-F238E27FC236}">
                <a16:creationId xmlns:a16="http://schemas.microsoft.com/office/drawing/2014/main" id="{84334C64-1348-FDC9-011C-3459CB64999C}"/>
              </a:ext>
            </a:extLst>
          </p:cNvPr>
          <p:cNvSpPr txBox="1"/>
          <p:nvPr/>
        </p:nvSpPr>
        <p:spPr>
          <a:xfrm>
            <a:off x="11294055" y="4532160"/>
            <a:ext cx="1490597" cy="41036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rtl="0" latinLnBrk="1" hangingPunct="0"/>
            <a:r>
              <a:rPr lang="el-GR" sz="2000" dirty="0">
                <a:solidFill>
                  <a:schemeClr val="bg1"/>
                </a:solidFill>
                <a:latin typeface="Helvetica" pitchFamily="2" charset="0"/>
                <a:cs typeface="Arial" panose="020B0604020202020204" pitchFamily="34" charset="0"/>
              </a:rPr>
              <a:t>σ</a:t>
            </a:r>
            <a:r>
              <a:rPr lang="en-US" sz="2000" baseline="30000" dirty="0">
                <a:solidFill>
                  <a:schemeClr val="bg1"/>
                </a:solidFill>
                <a:latin typeface="Helvetica" pitchFamily="2" charset="0"/>
                <a:cs typeface="Arial" panose="020B0604020202020204" pitchFamily="34" charset="0"/>
              </a:rPr>
              <a:t>2 </a:t>
            </a:r>
            <a:r>
              <a:rPr lang="el-GR" sz="2000" dirty="0">
                <a:solidFill>
                  <a:schemeClr val="bg1"/>
                </a:solidFill>
                <a:latin typeface="Helvetica" pitchFamily="2" charset="0"/>
                <a:cs typeface="Arial" panose="020B0604020202020204" pitchFamily="34" charset="0"/>
              </a:rPr>
              <a:t>=</a:t>
            </a:r>
            <a:r>
              <a:rPr lang="en-US" sz="2000" dirty="0">
                <a:solidFill>
                  <a:schemeClr val="bg1"/>
                </a:solidFill>
                <a:latin typeface="Helvetica" pitchFamily="2" charset="0"/>
                <a:cs typeface="Arial" panose="020B0604020202020204" pitchFamily="34" charset="0"/>
              </a:rPr>
              <a:t> </a:t>
            </a:r>
            <a:r>
              <a:rPr lang="el-GR" sz="2000" dirty="0">
                <a:solidFill>
                  <a:schemeClr val="bg1"/>
                </a:solidFill>
                <a:latin typeface="Helvetica" pitchFamily="2" charset="0"/>
                <a:cs typeface="Arial" panose="020B0604020202020204" pitchFamily="34" charset="0"/>
              </a:rPr>
              <a:t>μ</a:t>
            </a:r>
            <a:endParaRPr lang="en-US" sz="2000" dirty="0">
              <a:solidFill>
                <a:schemeClr val="bg1"/>
              </a:solidFill>
              <a:latin typeface="Helvetica" pitchFamily="2" charset="0"/>
              <a:cs typeface="Arial" panose="020B0604020202020204" pitchFamily="34" charset="0"/>
            </a:endParaRPr>
          </a:p>
        </p:txBody>
      </p:sp>
    </p:spTree>
    <p:extLst>
      <p:ext uri="{BB962C8B-B14F-4D97-AF65-F5344CB8AC3E}">
        <p14:creationId xmlns:p14="http://schemas.microsoft.com/office/powerpoint/2010/main" val="109832153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961753A-6ABE-4C46-9817-7DE05CC6DD17}"/>
              </a:ext>
            </a:extLst>
          </p:cNvPr>
          <p:cNvPicPr>
            <a:picLocks noChangeAspect="1"/>
          </p:cNvPicPr>
          <p:nvPr/>
        </p:nvPicPr>
        <p:blipFill>
          <a:blip r:embed="rId3"/>
          <a:stretch>
            <a:fillRect/>
          </a:stretch>
        </p:blipFill>
        <p:spPr>
          <a:xfrm>
            <a:off x="4808396" y="3295987"/>
            <a:ext cx="5161444" cy="4880027"/>
          </a:xfrm>
          <a:prstGeom prst="rect">
            <a:avLst/>
          </a:prstGeom>
        </p:spPr>
      </p:pic>
      <p:sp>
        <p:nvSpPr>
          <p:cNvPr id="10" name="TextBox 9">
            <a:extLst>
              <a:ext uri="{FF2B5EF4-FFF2-40B4-BE49-F238E27FC236}">
                <a16:creationId xmlns:a16="http://schemas.microsoft.com/office/drawing/2014/main" id="{F05C00DF-EC27-5D49-AE21-5FB85C486481}"/>
              </a:ext>
            </a:extLst>
          </p:cNvPr>
          <p:cNvSpPr txBox="1"/>
          <p:nvPr/>
        </p:nvSpPr>
        <p:spPr>
          <a:xfrm>
            <a:off x="9631446" y="4580269"/>
            <a:ext cx="1936429" cy="3488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584229" rtl="0" latinLnBrk="1" hangingPunct="0"/>
            <a:r>
              <a:rPr lang="en-US" sz="1600" dirty="0">
                <a:solidFill>
                  <a:schemeClr val="accent1"/>
                </a:solidFill>
              </a:rPr>
              <a:t>Poisson expectation</a:t>
            </a:r>
          </a:p>
        </p:txBody>
      </p:sp>
      <p:sp>
        <p:nvSpPr>
          <p:cNvPr id="11" name="TextBox 10">
            <a:extLst>
              <a:ext uri="{FF2B5EF4-FFF2-40B4-BE49-F238E27FC236}">
                <a16:creationId xmlns:a16="http://schemas.microsoft.com/office/drawing/2014/main" id="{ADDAA8CA-A302-2647-9E9B-08A1926832B5}"/>
              </a:ext>
            </a:extLst>
          </p:cNvPr>
          <p:cNvSpPr txBox="1"/>
          <p:nvPr/>
        </p:nvSpPr>
        <p:spPr>
          <a:xfrm>
            <a:off x="9600609" y="4102983"/>
            <a:ext cx="2438168" cy="3488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584229" rtl="0" latinLnBrk="1" hangingPunct="0"/>
            <a:r>
              <a:rPr lang="en-US" sz="1600" dirty="0">
                <a:solidFill>
                  <a:schemeClr val="bg1"/>
                </a:solidFill>
              </a:rPr>
              <a:t>Technical variability alone</a:t>
            </a:r>
          </a:p>
        </p:txBody>
      </p:sp>
      <p:sp>
        <p:nvSpPr>
          <p:cNvPr id="12" name="TextBox 11">
            <a:extLst>
              <a:ext uri="{FF2B5EF4-FFF2-40B4-BE49-F238E27FC236}">
                <a16:creationId xmlns:a16="http://schemas.microsoft.com/office/drawing/2014/main" id="{43AA7877-0731-9844-83F2-5828FEA5FEFB}"/>
              </a:ext>
            </a:extLst>
          </p:cNvPr>
          <p:cNvSpPr txBox="1"/>
          <p:nvPr/>
        </p:nvSpPr>
        <p:spPr>
          <a:xfrm>
            <a:off x="9585622" y="3639525"/>
            <a:ext cx="3020059" cy="3488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584229" rtl="0" latinLnBrk="1" hangingPunct="0"/>
            <a:r>
              <a:rPr lang="en-US" sz="1600" dirty="0">
                <a:solidFill>
                  <a:schemeClr val="accent5">
                    <a:lumMod val="75000"/>
                  </a:schemeClr>
                </a:solidFill>
              </a:rPr>
              <a:t>Technical + biological variability</a:t>
            </a:r>
          </a:p>
        </p:txBody>
      </p:sp>
      <p:sp>
        <p:nvSpPr>
          <p:cNvPr id="8" name="Freeform 7">
            <a:extLst>
              <a:ext uri="{FF2B5EF4-FFF2-40B4-BE49-F238E27FC236}">
                <a16:creationId xmlns:a16="http://schemas.microsoft.com/office/drawing/2014/main" id="{345B3408-F57C-2542-9AE4-3BEC0D589343}"/>
              </a:ext>
            </a:extLst>
          </p:cNvPr>
          <p:cNvSpPr/>
          <p:nvPr/>
        </p:nvSpPr>
        <p:spPr>
          <a:xfrm>
            <a:off x="5523279" y="3708944"/>
            <a:ext cx="3837482" cy="3582649"/>
          </a:xfrm>
          <a:custGeom>
            <a:avLst/>
            <a:gdLst>
              <a:gd name="connsiteX0" fmla="*/ 0 w 4042978"/>
              <a:gd name="connsiteY0" fmla="*/ 3768392 h 3768392"/>
              <a:gd name="connsiteX1" fmla="*/ 2008682 w 4042978"/>
              <a:gd name="connsiteY1" fmla="*/ 2059514 h 3768392"/>
              <a:gd name="connsiteX2" fmla="*/ 3792512 w 4042978"/>
              <a:gd name="connsiteY2" fmla="*/ 245704 h 3768392"/>
              <a:gd name="connsiteX3" fmla="*/ 3987384 w 4042978"/>
              <a:gd name="connsiteY3" fmla="*/ 65822 h 3768392"/>
            </a:gdLst>
            <a:ahLst/>
            <a:cxnLst>
              <a:cxn ang="0">
                <a:pos x="connsiteX0" y="connsiteY0"/>
              </a:cxn>
              <a:cxn ang="0">
                <a:pos x="connsiteX1" y="connsiteY1"/>
              </a:cxn>
              <a:cxn ang="0">
                <a:pos x="connsiteX2" y="connsiteY2"/>
              </a:cxn>
              <a:cxn ang="0">
                <a:pos x="connsiteX3" y="connsiteY3"/>
              </a:cxn>
            </a:cxnLst>
            <a:rect l="l" t="t" r="r" b="b"/>
            <a:pathLst>
              <a:path w="4042978" h="3768392">
                <a:moveTo>
                  <a:pt x="0" y="3768392"/>
                </a:moveTo>
                <a:cubicBezTo>
                  <a:pt x="688298" y="3207510"/>
                  <a:pt x="1376597" y="2646629"/>
                  <a:pt x="2008682" y="2059514"/>
                </a:cubicBezTo>
                <a:cubicBezTo>
                  <a:pt x="2640767" y="1472399"/>
                  <a:pt x="3462728" y="577986"/>
                  <a:pt x="3792512" y="245704"/>
                </a:cubicBezTo>
                <a:cubicBezTo>
                  <a:pt x="4122296" y="-86578"/>
                  <a:pt x="4054840" y="-10378"/>
                  <a:pt x="3987384" y="65822"/>
                </a:cubicBezTo>
              </a:path>
            </a:pathLst>
          </a:custGeom>
          <a:noFill/>
          <a:ln w="57150" cap="flat">
            <a:solidFill>
              <a:schemeClr val="accent5"/>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algn="l" defTabSz="914446" rtl="0" latinLnBrk="1" hangingPunct="0"/>
            <a:endParaRPr lang="en-US" sz="1800">
              <a:solidFill>
                <a:srgbClr val="000000"/>
              </a:solidFill>
            </a:endParaRPr>
          </a:p>
        </p:txBody>
      </p:sp>
      <p:sp>
        <p:nvSpPr>
          <p:cNvPr id="13" name="TextBox 12">
            <a:extLst>
              <a:ext uri="{FF2B5EF4-FFF2-40B4-BE49-F238E27FC236}">
                <a16:creationId xmlns:a16="http://schemas.microsoft.com/office/drawing/2014/main" id="{B85D921E-FBBA-6349-AD5D-EB2698226966}"/>
              </a:ext>
            </a:extLst>
          </p:cNvPr>
          <p:cNvSpPr txBox="1"/>
          <p:nvPr/>
        </p:nvSpPr>
        <p:spPr>
          <a:xfrm>
            <a:off x="9599067" y="3162239"/>
            <a:ext cx="2415726" cy="34881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584229" rtl="0" latinLnBrk="1" hangingPunct="0"/>
            <a:r>
              <a:rPr lang="en-US" sz="1600" dirty="0">
                <a:solidFill>
                  <a:srgbClr val="FF0000"/>
                </a:solidFill>
              </a:rPr>
              <a:t>Negative binomial model</a:t>
            </a:r>
          </a:p>
        </p:txBody>
      </p:sp>
      <p:sp>
        <p:nvSpPr>
          <p:cNvPr id="14" name="Rectangle 13">
            <a:extLst>
              <a:ext uri="{FF2B5EF4-FFF2-40B4-BE49-F238E27FC236}">
                <a16:creationId xmlns:a16="http://schemas.microsoft.com/office/drawing/2014/main" id="{EABFF3BB-38A1-2844-8C72-E24FE5E72886}"/>
              </a:ext>
            </a:extLst>
          </p:cNvPr>
          <p:cNvSpPr/>
          <p:nvPr/>
        </p:nvSpPr>
        <p:spPr>
          <a:xfrm>
            <a:off x="4808397" y="3231791"/>
            <a:ext cx="343538" cy="471924"/>
          </a:xfrm>
          <a:prstGeom prst="rect">
            <a:avLst/>
          </a:prstGeom>
          <a:solidFill>
            <a:schemeClr val="tx1"/>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584229" rtl="0" latinLnBrk="1" hangingPunct="0"/>
            <a:endParaRPr lang="en-US" sz="2400" cap="all" spc="384">
              <a:latin typeface="Avenir Medium"/>
              <a:ea typeface="Avenir Medium"/>
              <a:cs typeface="Avenir Medium"/>
              <a:sym typeface="Avenir Medium"/>
            </a:endParaRPr>
          </a:p>
        </p:txBody>
      </p:sp>
      <p:sp>
        <p:nvSpPr>
          <p:cNvPr id="15" name="Rectangle 14">
            <a:extLst>
              <a:ext uri="{FF2B5EF4-FFF2-40B4-BE49-F238E27FC236}">
                <a16:creationId xmlns:a16="http://schemas.microsoft.com/office/drawing/2014/main" id="{CDA7814C-85D6-F546-ABF8-E635FDD54C9A}"/>
              </a:ext>
            </a:extLst>
          </p:cNvPr>
          <p:cNvSpPr/>
          <p:nvPr/>
        </p:nvSpPr>
        <p:spPr>
          <a:xfrm>
            <a:off x="9525659" y="3113809"/>
            <a:ext cx="6502400" cy="707886"/>
          </a:xfrm>
          <a:prstGeom prst="rect">
            <a:avLst/>
          </a:prstGeom>
        </p:spPr>
        <p:txBody>
          <a:bodyPr>
            <a:spAutoFit/>
          </a:bodyPr>
          <a:lstStyle/>
          <a:p>
            <a:br>
              <a:rPr lang="el-GR" sz="2000" dirty="0"/>
            </a:br>
            <a:endParaRPr lang="en-US" sz="2000" dirty="0"/>
          </a:p>
        </p:txBody>
      </p:sp>
      <p:sp>
        <p:nvSpPr>
          <p:cNvPr id="17" name="Title 1">
            <a:extLst>
              <a:ext uri="{FF2B5EF4-FFF2-40B4-BE49-F238E27FC236}">
                <a16:creationId xmlns:a16="http://schemas.microsoft.com/office/drawing/2014/main" id="{72DB280A-058F-6D49-9B1A-690B6C491918}"/>
              </a:ext>
            </a:extLst>
          </p:cNvPr>
          <p:cNvSpPr txBox="1">
            <a:spLocks/>
          </p:cNvSpPr>
          <p:nvPr/>
        </p:nvSpPr>
        <p:spPr>
          <a:xfrm>
            <a:off x="2828131" y="609600"/>
            <a:ext cx="12123615" cy="1422400"/>
          </a:xfrm>
          <a:prstGeom prst="rect">
            <a:avLst/>
          </a:prstGeom>
        </p:spPr>
        <p:txBody>
          <a:bodyPr/>
          <a:lstStyle>
            <a:lvl1pPr defTabSz="584200">
              <a:defRPr sz="4000">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pPr algn="l"/>
            <a:r>
              <a:rPr lang="en-US" sz="4001" dirty="0">
                <a:solidFill>
                  <a:schemeClr val="accent2"/>
                </a:solidFill>
                <a:latin typeface="Avenir" panose="02000503020000020003" pitchFamily="2" charset="0"/>
                <a:cs typeface="Calibri" panose="020F0502020204030204" pitchFamily="34" charset="0"/>
              </a:rPr>
              <a:t>Negative binomial models allow for extra dispersion</a:t>
            </a:r>
            <a:endParaRPr lang="en-US" sz="4001" dirty="0">
              <a:solidFill>
                <a:schemeClr val="accent2"/>
              </a:solidFill>
            </a:endParaRPr>
          </a:p>
        </p:txBody>
      </p:sp>
      <p:sp>
        <p:nvSpPr>
          <p:cNvPr id="3" name="TextBox 2">
            <a:extLst>
              <a:ext uri="{FF2B5EF4-FFF2-40B4-BE49-F238E27FC236}">
                <a16:creationId xmlns:a16="http://schemas.microsoft.com/office/drawing/2014/main" id="{8B413823-C30B-E8F0-6403-69F45E657E86}"/>
              </a:ext>
            </a:extLst>
          </p:cNvPr>
          <p:cNvSpPr txBox="1"/>
          <p:nvPr/>
        </p:nvSpPr>
        <p:spPr>
          <a:xfrm>
            <a:off x="11294055" y="4532160"/>
            <a:ext cx="1490597" cy="41036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rtl="0" latinLnBrk="1" hangingPunct="0"/>
            <a:r>
              <a:rPr lang="el-GR" sz="2000" dirty="0">
                <a:solidFill>
                  <a:schemeClr val="bg1"/>
                </a:solidFill>
                <a:latin typeface="Helvetica" pitchFamily="2" charset="0"/>
                <a:cs typeface="Arial" panose="020B0604020202020204" pitchFamily="34" charset="0"/>
              </a:rPr>
              <a:t>σ</a:t>
            </a:r>
            <a:r>
              <a:rPr lang="en-US" sz="2000" baseline="30000" dirty="0">
                <a:solidFill>
                  <a:schemeClr val="bg1"/>
                </a:solidFill>
                <a:latin typeface="Helvetica" pitchFamily="2" charset="0"/>
                <a:cs typeface="Arial" panose="020B0604020202020204" pitchFamily="34" charset="0"/>
              </a:rPr>
              <a:t>2 </a:t>
            </a:r>
            <a:r>
              <a:rPr lang="el-GR" sz="2000" dirty="0">
                <a:solidFill>
                  <a:schemeClr val="bg1"/>
                </a:solidFill>
                <a:latin typeface="Helvetica" pitchFamily="2" charset="0"/>
                <a:cs typeface="Arial" panose="020B0604020202020204" pitchFamily="34" charset="0"/>
              </a:rPr>
              <a:t>=</a:t>
            </a:r>
            <a:r>
              <a:rPr lang="en-US" sz="2000" dirty="0">
                <a:solidFill>
                  <a:schemeClr val="bg1"/>
                </a:solidFill>
                <a:latin typeface="Helvetica" pitchFamily="2" charset="0"/>
                <a:cs typeface="Arial" panose="020B0604020202020204" pitchFamily="34" charset="0"/>
              </a:rPr>
              <a:t> </a:t>
            </a:r>
            <a:r>
              <a:rPr lang="el-GR" sz="2000" dirty="0">
                <a:solidFill>
                  <a:schemeClr val="bg1"/>
                </a:solidFill>
                <a:latin typeface="Helvetica" pitchFamily="2" charset="0"/>
                <a:cs typeface="Arial" panose="020B0604020202020204" pitchFamily="34" charset="0"/>
              </a:rPr>
              <a:t>μ</a:t>
            </a:r>
            <a:endParaRPr lang="en-US" sz="2000" dirty="0">
              <a:solidFill>
                <a:schemeClr val="bg1"/>
              </a:solidFill>
              <a:latin typeface="Helvetica" pitchFamily="2" charset="0"/>
              <a:cs typeface="Arial" panose="020B0604020202020204" pitchFamily="34" charset="0"/>
            </a:endParaRPr>
          </a:p>
        </p:txBody>
      </p:sp>
      <p:sp>
        <p:nvSpPr>
          <p:cNvPr id="4" name="TextBox 3">
            <a:extLst>
              <a:ext uri="{FF2B5EF4-FFF2-40B4-BE49-F238E27FC236}">
                <a16:creationId xmlns:a16="http://schemas.microsoft.com/office/drawing/2014/main" id="{B7033A0B-869E-B71E-AF09-B7088EFA1F12}"/>
              </a:ext>
            </a:extLst>
          </p:cNvPr>
          <p:cNvSpPr txBox="1"/>
          <p:nvPr/>
        </p:nvSpPr>
        <p:spPr>
          <a:xfrm>
            <a:off x="12016818" y="3100682"/>
            <a:ext cx="1937920" cy="41036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584229" rtl="0" latinLnBrk="1" hangingPunct="0"/>
            <a:r>
              <a:rPr lang="el-GR" sz="2000" dirty="0">
                <a:solidFill>
                  <a:schemeClr val="bg1"/>
                </a:solidFill>
                <a:latin typeface="Helvetica" pitchFamily="2" charset="0"/>
                <a:cs typeface="Arial" panose="020B0604020202020204" pitchFamily="34" charset="0"/>
              </a:rPr>
              <a:t>σ</a:t>
            </a:r>
            <a:r>
              <a:rPr lang="el-GR" sz="2000" baseline="30000" dirty="0">
                <a:solidFill>
                  <a:schemeClr val="bg1"/>
                </a:solidFill>
                <a:latin typeface="Helvetica" pitchFamily="2" charset="0"/>
                <a:cs typeface="Arial" panose="020B0604020202020204" pitchFamily="34" charset="0"/>
              </a:rPr>
              <a:t>2</a:t>
            </a:r>
            <a:r>
              <a:rPr lang="en-US" sz="2000" baseline="30000" dirty="0">
                <a:solidFill>
                  <a:schemeClr val="bg1"/>
                </a:solidFill>
                <a:latin typeface="Helvetica" pitchFamily="2" charset="0"/>
                <a:cs typeface="Arial" panose="020B0604020202020204" pitchFamily="34" charset="0"/>
              </a:rPr>
              <a:t>  </a:t>
            </a:r>
            <a:r>
              <a:rPr lang="el-GR" sz="2000" dirty="0">
                <a:solidFill>
                  <a:schemeClr val="bg1"/>
                </a:solidFill>
                <a:latin typeface="Helvetica" pitchFamily="2" charset="0"/>
                <a:cs typeface="Arial" panose="020B0604020202020204" pitchFamily="34" charset="0"/>
              </a:rPr>
              <a:t>=</a:t>
            </a:r>
            <a:r>
              <a:rPr lang="en-US" sz="2000" dirty="0">
                <a:solidFill>
                  <a:schemeClr val="bg1"/>
                </a:solidFill>
                <a:latin typeface="Helvetica" pitchFamily="2" charset="0"/>
                <a:cs typeface="Arial" panose="020B0604020202020204" pitchFamily="34" charset="0"/>
              </a:rPr>
              <a:t> </a:t>
            </a:r>
            <a:r>
              <a:rPr lang="el-GR" sz="2000" dirty="0">
                <a:solidFill>
                  <a:schemeClr val="bg1"/>
                </a:solidFill>
                <a:latin typeface="Helvetica" pitchFamily="2" charset="0"/>
                <a:cs typeface="Arial" panose="020B0604020202020204" pitchFamily="34" charset="0"/>
              </a:rPr>
              <a:t>μ</a:t>
            </a:r>
            <a:r>
              <a:rPr lang="en-US" sz="2000" dirty="0">
                <a:solidFill>
                  <a:schemeClr val="bg1"/>
                </a:solidFill>
                <a:latin typeface="Helvetica" pitchFamily="2" charset="0"/>
                <a:cs typeface="Arial" panose="020B0604020202020204" pitchFamily="34" charset="0"/>
              </a:rPr>
              <a:t> </a:t>
            </a:r>
            <a:r>
              <a:rPr lang="el-GR" sz="2000" dirty="0">
                <a:solidFill>
                  <a:schemeClr val="bg1"/>
                </a:solidFill>
                <a:latin typeface="Helvetica" pitchFamily="2" charset="0"/>
                <a:cs typeface="Arial" panose="020B0604020202020204" pitchFamily="34" charset="0"/>
              </a:rPr>
              <a:t>+</a:t>
            </a:r>
            <a:r>
              <a:rPr lang="en-US" sz="2000" dirty="0">
                <a:solidFill>
                  <a:schemeClr val="bg1"/>
                </a:solidFill>
                <a:latin typeface="Helvetica" pitchFamily="2" charset="0"/>
                <a:cs typeface="Arial" panose="020B0604020202020204" pitchFamily="34" charset="0"/>
              </a:rPr>
              <a:t> </a:t>
            </a:r>
            <a:r>
              <a:rPr lang="el-GR" sz="2000" dirty="0">
                <a:solidFill>
                  <a:srgbClr val="FF0000"/>
                </a:solidFill>
                <a:latin typeface="Helvetica" pitchFamily="2" charset="0"/>
                <a:cs typeface="Arial" panose="020B0604020202020204" pitchFamily="34" charset="0"/>
              </a:rPr>
              <a:t>φ</a:t>
            </a:r>
            <a:r>
              <a:rPr lang="el-GR" sz="2000" dirty="0">
                <a:solidFill>
                  <a:schemeClr val="bg1"/>
                </a:solidFill>
                <a:latin typeface="Helvetica" pitchFamily="2" charset="0"/>
                <a:cs typeface="Arial" panose="020B0604020202020204" pitchFamily="34" charset="0"/>
              </a:rPr>
              <a:t>μ</a:t>
            </a:r>
            <a:r>
              <a:rPr lang="el-GR" sz="2000" baseline="30000" dirty="0">
                <a:solidFill>
                  <a:schemeClr val="bg1"/>
                </a:solidFill>
                <a:latin typeface="Helvetica" pitchFamily="2" charset="0"/>
                <a:cs typeface="Arial" panose="020B0604020202020204" pitchFamily="34" charset="0"/>
              </a:rPr>
              <a:t>2</a:t>
            </a:r>
            <a:r>
              <a:rPr lang="en-US" sz="2000" baseline="30000" dirty="0">
                <a:solidFill>
                  <a:schemeClr val="bg1"/>
                </a:solidFill>
                <a:latin typeface="Helvetica" pitchFamily="2" charset="0"/>
                <a:cs typeface="Arial" panose="020B0604020202020204" pitchFamily="34" charset="0"/>
              </a:rPr>
              <a:t> </a:t>
            </a:r>
          </a:p>
        </p:txBody>
      </p:sp>
    </p:spTree>
    <p:extLst>
      <p:ext uri="{BB962C8B-B14F-4D97-AF65-F5344CB8AC3E}">
        <p14:creationId xmlns:p14="http://schemas.microsoft.com/office/powerpoint/2010/main" val="314403577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72DB280A-058F-6D49-9B1A-690B6C491918}"/>
              </a:ext>
            </a:extLst>
          </p:cNvPr>
          <p:cNvSpPr txBox="1">
            <a:spLocks/>
          </p:cNvSpPr>
          <p:nvPr/>
        </p:nvSpPr>
        <p:spPr>
          <a:xfrm>
            <a:off x="2828131" y="609600"/>
            <a:ext cx="12123615" cy="1422400"/>
          </a:xfrm>
          <a:prstGeom prst="rect">
            <a:avLst/>
          </a:prstGeom>
        </p:spPr>
        <p:txBody>
          <a:bodyPr/>
          <a:lstStyle>
            <a:lvl1pPr defTabSz="584200">
              <a:defRPr sz="4000">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pPr algn="l"/>
            <a:r>
              <a:rPr lang="en-US" sz="4001" dirty="0">
                <a:solidFill>
                  <a:schemeClr val="accent2"/>
                </a:solidFill>
                <a:latin typeface="Avenir" panose="02000503020000020003" pitchFamily="2" charset="0"/>
                <a:cs typeface="Calibri" panose="020F0502020204030204" pitchFamily="34" charset="0"/>
              </a:rPr>
              <a:t>How is the dispersion parameter (</a:t>
            </a:r>
            <a:r>
              <a:rPr lang="el-GR" sz="4001" dirty="0">
                <a:solidFill>
                  <a:schemeClr val="accent2"/>
                </a:solidFill>
                <a:latin typeface="Helvetica" pitchFamily="2" charset="0"/>
                <a:cs typeface="Arial" panose="020B0604020202020204" pitchFamily="34" charset="0"/>
              </a:rPr>
              <a:t>φ</a:t>
            </a:r>
            <a:r>
              <a:rPr lang="en-US" sz="4001" dirty="0">
                <a:solidFill>
                  <a:schemeClr val="accent2"/>
                </a:solidFill>
                <a:latin typeface="Helvetica" pitchFamily="2" charset="0"/>
                <a:cs typeface="Arial" panose="020B0604020202020204" pitchFamily="34" charset="0"/>
              </a:rPr>
              <a:t>)</a:t>
            </a:r>
            <a:r>
              <a:rPr lang="en-US" sz="4001" dirty="0">
                <a:solidFill>
                  <a:schemeClr val="accent2"/>
                </a:solidFill>
                <a:latin typeface="Avenir" panose="02000503020000020003" pitchFamily="2" charset="0"/>
                <a:cs typeface="Calibri" panose="020F0502020204030204" pitchFamily="34" charset="0"/>
              </a:rPr>
              <a:t> estimated? </a:t>
            </a:r>
            <a:endParaRPr lang="en-US" sz="4001" dirty="0">
              <a:solidFill>
                <a:schemeClr val="accent2"/>
              </a:solidFill>
            </a:endParaRPr>
          </a:p>
        </p:txBody>
      </p:sp>
      <p:sp>
        <p:nvSpPr>
          <p:cNvPr id="4" name="TextBox 3">
            <a:extLst>
              <a:ext uri="{FF2B5EF4-FFF2-40B4-BE49-F238E27FC236}">
                <a16:creationId xmlns:a16="http://schemas.microsoft.com/office/drawing/2014/main" id="{5CD539AD-CDD2-0F81-5C70-69FEEB8C7044}"/>
              </a:ext>
            </a:extLst>
          </p:cNvPr>
          <p:cNvSpPr txBox="1"/>
          <p:nvPr/>
        </p:nvSpPr>
        <p:spPr>
          <a:xfrm>
            <a:off x="5417345" y="4305749"/>
            <a:ext cx="6505574" cy="156966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a:spAutoFit/>
          </a:bodyPr>
          <a:lstStyle/>
          <a:p>
            <a:r>
              <a:rPr lang="el-GR" sz="4800" dirty="0">
                <a:solidFill>
                  <a:schemeClr val="bg1"/>
                </a:solidFill>
                <a:latin typeface="Helvetica" pitchFamily="2" charset="0"/>
                <a:cs typeface="Arial" panose="020B0604020202020204" pitchFamily="34" charset="0"/>
              </a:rPr>
              <a:t>Φ</a:t>
            </a:r>
            <a:r>
              <a:rPr lang="en-US" sz="4800" dirty="0">
                <a:solidFill>
                  <a:schemeClr val="bg1"/>
                </a:solidFill>
                <a:latin typeface="Helvetica" pitchFamily="2" charset="0"/>
                <a:cs typeface="Arial" panose="020B0604020202020204" pitchFamily="34" charset="0"/>
              </a:rPr>
              <a:t> = (</a:t>
            </a:r>
            <a:r>
              <a:rPr lang="el-GR" sz="4800" dirty="0">
                <a:solidFill>
                  <a:schemeClr val="bg1"/>
                </a:solidFill>
                <a:latin typeface="Helvetica" pitchFamily="2" charset="0"/>
                <a:cs typeface="Arial" panose="020B0604020202020204" pitchFamily="34" charset="0"/>
              </a:rPr>
              <a:t>σ</a:t>
            </a:r>
            <a:r>
              <a:rPr lang="en-US" sz="4800" dirty="0">
                <a:solidFill>
                  <a:schemeClr val="bg1"/>
                </a:solidFill>
                <a:latin typeface="Helvetica" pitchFamily="2" charset="0"/>
                <a:cs typeface="Arial" panose="020B0604020202020204" pitchFamily="34" charset="0"/>
              </a:rPr>
              <a:t> / </a:t>
            </a:r>
            <a:r>
              <a:rPr lang="el-GR" sz="4800" dirty="0">
                <a:solidFill>
                  <a:schemeClr val="bg1"/>
                </a:solidFill>
                <a:latin typeface="Helvetica" pitchFamily="2" charset="0"/>
                <a:cs typeface="Arial" panose="020B0604020202020204" pitchFamily="34" charset="0"/>
              </a:rPr>
              <a:t>μ</a:t>
            </a:r>
            <a:r>
              <a:rPr lang="en-US" sz="4800" dirty="0">
                <a:solidFill>
                  <a:schemeClr val="bg1"/>
                </a:solidFill>
                <a:latin typeface="Helvetica" pitchFamily="2" charset="0"/>
                <a:cs typeface="Arial" panose="020B0604020202020204" pitchFamily="34" charset="0"/>
              </a:rPr>
              <a:t>)</a:t>
            </a:r>
            <a:r>
              <a:rPr lang="en-US" sz="4800" baseline="30000" dirty="0">
                <a:solidFill>
                  <a:schemeClr val="bg1"/>
                </a:solidFill>
                <a:latin typeface="Helvetica" pitchFamily="2" charset="0"/>
                <a:cs typeface="Arial" panose="020B0604020202020204" pitchFamily="34" charset="0"/>
              </a:rPr>
              <a:t>2</a:t>
            </a:r>
            <a:endParaRPr lang="en-US" sz="4800" baseline="30000" dirty="0">
              <a:solidFill>
                <a:schemeClr val="bg1"/>
              </a:solidFill>
            </a:endParaRPr>
          </a:p>
          <a:p>
            <a:r>
              <a:rPr lang="en-US" sz="4800" dirty="0">
                <a:solidFill>
                  <a:schemeClr val="bg1"/>
                </a:solidFill>
                <a:latin typeface="Helvetica" pitchFamily="2" charset="0"/>
                <a:cs typeface="Arial" panose="020B0604020202020204" pitchFamily="34" charset="0"/>
              </a:rPr>
              <a:t> </a:t>
            </a:r>
            <a:endParaRPr lang="en-US" sz="4800" dirty="0">
              <a:solidFill>
                <a:schemeClr val="bg1"/>
              </a:solidFill>
            </a:endParaRPr>
          </a:p>
        </p:txBody>
      </p:sp>
      <p:sp>
        <p:nvSpPr>
          <p:cNvPr id="11" name="TextBox 10">
            <a:extLst>
              <a:ext uri="{FF2B5EF4-FFF2-40B4-BE49-F238E27FC236}">
                <a16:creationId xmlns:a16="http://schemas.microsoft.com/office/drawing/2014/main" id="{D86B01A8-6BDF-E0A8-AF7A-59194107FED4}"/>
              </a:ext>
            </a:extLst>
          </p:cNvPr>
          <p:cNvSpPr txBox="1"/>
          <p:nvPr/>
        </p:nvSpPr>
        <p:spPr>
          <a:xfrm>
            <a:off x="2828131" y="3170308"/>
            <a:ext cx="6505574" cy="70801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a:spAutoFit/>
          </a:bodyPr>
          <a:lstStyle/>
          <a:p>
            <a:r>
              <a:rPr lang="en-US" sz="4001" dirty="0">
                <a:solidFill>
                  <a:schemeClr val="bg1"/>
                </a:solidFill>
                <a:latin typeface="Avenir" panose="02000503020000020003" pitchFamily="2" charset="0"/>
                <a:cs typeface="Calibri" panose="020F0502020204030204" pitchFamily="34" charset="0"/>
              </a:rPr>
              <a:t>For a given gene…</a:t>
            </a:r>
            <a:endParaRPr lang="en-US" sz="4001" dirty="0"/>
          </a:p>
        </p:txBody>
      </p:sp>
    </p:spTree>
    <p:extLst>
      <p:ext uri="{BB962C8B-B14F-4D97-AF65-F5344CB8AC3E}">
        <p14:creationId xmlns:p14="http://schemas.microsoft.com/office/powerpoint/2010/main" val="87384834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72DB280A-058F-6D49-9B1A-690B6C491918}"/>
              </a:ext>
            </a:extLst>
          </p:cNvPr>
          <p:cNvSpPr txBox="1">
            <a:spLocks/>
          </p:cNvSpPr>
          <p:nvPr/>
        </p:nvSpPr>
        <p:spPr>
          <a:xfrm>
            <a:off x="2828131" y="609600"/>
            <a:ext cx="12123615" cy="1422400"/>
          </a:xfrm>
          <a:prstGeom prst="rect">
            <a:avLst/>
          </a:prstGeom>
        </p:spPr>
        <p:txBody>
          <a:bodyPr/>
          <a:lstStyle>
            <a:lvl1pPr defTabSz="584200">
              <a:defRPr sz="4000">
                <a:latin typeface="+mn-lt"/>
                <a:ea typeface="+mn-ea"/>
                <a:cs typeface="+mn-cs"/>
                <a:sym typeface="Avenir Light"/>
              </a:defRPr>
            </a:lvl1pPr>
            <a:lvl2pPr indent="228600" defTabSz="584200">
              <a:defRPr sz="4000">
                <a:latin typeface="+mn-lt"/>
                <a:ea typeface="+mn-ea"/>
                <a:cs typeface="+mn-cs"/>
                <a:sym typeface="Avenir Light"/>
              </a:defRPr>
            </a:lvl2pPr>
            <a:lvl3pPr indent="457200" defTabSz="584200">
              <a:defRPr sz="4000">
                <a:latin typeface="+mn-lt"/>
                <a:ea typeface="+mn-ea"/>
                <a:cs typeface="+mn-cs"/>
                <a:sym typeface="Avenir Light"/>
              </a:defRPr>
            </a:lvl3pPr>
            <a:lvl4pPr indent="685800" defTabSz="584200">
              <a:defRPr sz="4000">
                <a:latin typeface="+mn-lt"/>
                <a:ea typeface="+mn-ea"/>
                <a:cs typeface="+mn-cs"/>
                <a:sym typeface="Avenir Light"/>
              </a:defRPr>
            </a:lvl4pPr>
            <a:lvl5pPr indent="914400" defTabSz="584200">
              <a:defRPr sz="4000">
                <a:latin typeface="+mn-lt"/>
                <a:ea typeface="+mn-ea"/>
                <a:cs typeface="+mn-cs"/>
                <a:sym typeface="Avenir Light"/>
              </a:defRPr>
            </a:lvl5pPr>
            <a:lvl6pPr indent="1143000" defTabSz="584200">
              <a:defRPr sz="4000">
                <a:latin typeface="+mn-lt"/>
                <a:ea typeface="+mn-ea"/>
                <a:cs typeface="+mn-cs"/>
                <a:sym typeface="Avenir Light"/>
              </a:defRPr>
            </a:lvl6pPr>
            <a:lvl7pPr indent="1371600" defTabSz="584200">
              <a:defRPr sz="4000">
                <a:latin typeface="+mn-lt"/>
                <a:ea typeface="+mn-ea"/>
                <a:cs typeface="+mn-cs"/>
                <a:sym typeface="Avenir Light"/>
              </a:defRPr>
            </a:lvl7pPr>
            <a:lvl8pPr indent="1600200" defTabSz="584200">
              <a:defRPr sz="4000">
                <a:latin typeface="+mn-lt"/>
                <a:ea typeface="+mn-ea"/>
                <a:cs typeface="+mn-cs"/>
                <a:sym typeface="Avenir Light"/>
              </a:defRPr>
            </a:lvl8pPr>
            <a:lvl9pPr indent="1828800" defTabSz="584200">
              <a:defRPr sz="4000">
                <a:latin typeface="+mn-lt"/>
                <a:ea typeface="+mn-ea"/>
                <a:cs typeface="+mn-cs"/>
                <a:sym typeface="Avenir Light"/>
              </a:defRPr>
            </a:lvl9pPr>
          </a:lstStyle>
          <a:p>
            <a:pPr algn="l"/>
            <a:r>
              <a:rPr lang="en-US" sz="4001" dirty="0">
                <a:solidFill>
                  <a:schemeClr val="accent2"/>
                </a:solidFill>
                <a:latin typeface="Avenir" panose="02000503020000020003" pitchFamily="2" charset="0"/>
                <a:cs typeface="Calibri" panose="020F0502020204030204" pitchFamily="34" charset="0"/>
              </a:rPr>
              <a:t>How is the dispersion parameter (</a:t>
            </a:r>
            <a:r>
              <a:rPr lang="el-GR" sz="4001" dirty="0">
                <a:solidFill>
                  <a:schemeClr val="accent2"/>
                </a:solidFill>
                <a:latin typeface="Helvetica" pitchFamily="2" charset="0"/>
                <a:cs typeface="Arial" panose="020B0604020202020204" pitchFamily="34" charset="0"/>
              </a:rPr>
              <a:t>φ</a:t>
            </a:r>
            <a:r>
              <a:rPr lang="en-US" sz="4001" dirty="0">
                <a:solidFill>
                  <a:schemeClr val="accent2"/>
                </a:solidFill>
                <a:latin typeface="Helvetica" pitchFamily="2" charset="0"/>
                <a:cs typeface="Arial" panose="020B0604020202020204" pitchFamily="34" charset="0"/>
              </a:rPr>
              <a:t>)</a:t>
            </a:r>
            <a:r>
              <a:rPr lang="en-US" sz="4001" dirty="0">
                <a:solidFill>
                  <a:schemeClr val="accent2"/>
                </a:solidFill>
                <a:latin typeface="Avenir" panose="02000503020000020003" pitchFamily="2" charset="0"/>
                <a:cs typeface="Calibri" panose="020F0502020204030204" pitchFamily="34" charset="0"/>
              </a:rPr>
              <a:t> estimated? </a:t>
            </a:r>
            <a:endParaRPr lang="en-US" sz="4001" dirty="0">
              <a:solidFill>
                <a:schemeClr val="accent2"/>
              </a:solidFill>
            </a:endParaRPr>
          </a:p>
        </p:txBody>
      </p:sp>
      <p:pic>
        <p:nvPicPr>
          <p:cNvPr id="2" name="Picture 1">
            <a:extLst>
              <a:ext uri="{FF2B5EF4-FFF2-40B4-BE49-F238E27FC236}">
                <a16:creationId xmlns:a16="http://schemas.microsoft.com/office/drawing/2014/main" id="{F4798DCC-6873-5313-6968-DA538DFF2E67}"/>
              </a:ext>
            </a:extLst>
          </p:cNvPr>
          <p:cNvPicPr>
            <a:picLocks noChangeAspect="1"/>
          </p:cNvPicPr>
          <p:nvPr/>
        </p:nvPicPr>
        <p:blipFill>
          <a:blip r:embed="rId3"/>
          <a:stretch>
            <a:fillRect/>
          </a:stretch>
        </p:blipFill>
        <p:spPr>
          <a:xfrm>
            <a:off x="5326066" y="2731942"/>
            <a:ext cx="6078537" cy="6221561"/>
          </a:xfrm>
          <a:prstGeom prst="rect">
            <a:avLst/>
          </a:prstGeom>
        </p:spPr>
      </p:pic>
      <p:sp>
        <p:nvSpPr>
          <p:cNvPr id="5" name="Rectangle 4">
            <a:extLst>
              <a:ext uri="{FF2B5EF4-FFF2-40B4-BE49-F238E27FC236}">
                <a16:creationId xmlns:a16="http://schemas.microsoft.com/office/drawing/2014/main" id="{AC28DFE5-32C1-C467-156C-64A708F281E6}"/>
              </a:ext>
            </a:extLst>
          </p:cNvPr>
          <p:cNvSpPr/>
          <p:nvPr/>
        </p:nvSpPr>
        <p:spPr>
          <a:xfrm>
            <a:off x="5326066" y="2765853"/>
            <a:ext cx="556419" cy="471924"/>
          </a:xfrm>
          <a:prstGeom prst="rect">
            <a:avLst/>
          </a:prstGeom>
          <a:solidFill>
            <a:schemeClr val="tx1"/>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584229" rtl="0" latinLnBrk="1" hangingPunct="0"/>
            <a:endParaRPr lang="en-US" sz="2400" cap="all" spc="384">
              <a:latin typeface="Avenir Medium"/>
              <a:ea typeface="Avenir Medium"/>
              <a:cs typeface="Avenir Medium"/>
              <a:sym typeface="Avenir Medium"/>
            </a:endParaRPr>
          </a:p>
        </p:txBody>
      </p:sp>
      <p:sp>
        <p:nvSpPr>
          <p:cNvPr id="6" name="TextBox 5">
            <a:extLst>
              <a:ext uri="{FF2B5EF4-FFF2-40B4-BE49-F238E27FC236}">
                <a16:creationId xmlns:a16="http://schemas.microsoft.com/office/drawing/2014/main" id="{3854B49E-A466-09D7-0523-C4223652E705}"/>
              </a:ext>
            </a:extLst>
          </p:cNvPr>
          <p:cNvSpPr txBox="1"/>
          <p:nvPr/>
        </p:nvSpPr>
        <p:spPr>
          <a:xfrm>
            <a:off x="3171033" y="2177941"/>
            <a:ext cx="10941051" cy="55399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wrap="square">
            <a:spAutoFit/>
          </a:bodyPr>
          <a:lstStyle/>
          <a:p>
            <a:r>
              <a:rPr lang="en-US" sz="3000" dirty="0">
                <a:solidFill>
                  <a:schemeClr val="bg1"/>
                </a:solidFill>
                <a:latin typeface="Avenir" panose="02000503020000020003" pitchFamily="2" charset="0"/>
                <a:cs typeface="Calibri" panose="020F0502020204030204" pitchFamily="34" charset="0"/>
              </a:rPr>
              <a:t>DESeq2 “shrinks” these dispersion estimates</a:t>
            </a:r>
            <a:endParaRPr lang="en-US" sz="3000" dirty="0"/>
          </a:p>
        </p:txBody>
      </p:sp>
    </p:spTree>
    <p:extLst>
      <p:ext uri="{BB962C8B-B14F-4D97-AF65-F5344CB8AC3E}">
        <p14:creationId xmlns:p14="http://schemas.microsoft.com/office/powerpoint/2010/main" val="2952937158"/>
      </p:ext>
    </p:extLst>
  </p:cSld>
  <p:clrMapOvr>
    <a:masterClrMapping/>
  </p:clrMapOvr>
  <p:transition spd="med"/>
</p:sld>
</file>

<file path=ppt/theme/theme1.xml><?xml version="1.0" encoding="utf-8"?>
<a:theme xmlns:a="http://schemas.openxmlformats.org/drawingml/2006/main" name="New_Template1">
  <a:themeElements>
    <a:clrScheme name="New_Template1">
      <a:dk1>
        <a:srgbClr val="000000"/>
      </a:dk1>
      <a:lt1>
        <a:srgbClr val="FFFFFF"/>
      </a:lt1>
      <a:dk2>
        <a:srgbClr val="4F4F4F"/>
      </a:dk2>
      <a:lt2>
        <a:srgbClr val="BFBFBF"/>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New_Template1">
      <a:majorFont>
        <a:latin typeface="Avenir Light"/>
        <a:ea typeface="Avenir Light"/>
        <a:cs typeface="Avenir Light"/>
      </a:majorFont>
      <a:minorFont>
        <a:latin typeface="Avenir Light"/>
        <a:ea typeface="Avenir Light"/>
        <a:cs typeface="Avenir Light"/>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E3C6E"/>
        </a:solid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400" b="0" i="0" u="none" strike="noStrike" cap="all" spc="384" normalizeH="0" baseline="0">
            <a:ln>
              <a:noFill/>
            </a:ln>
            <a:solidFill>
              <a:srgbClr val="FFFFFF"/>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New_Template1">
  <a:themeElements>
    <a:clrScheme name="New_Template1">
      <a:dk1>
        <a:srgbClr val="000000"/>
      </a:dk1>
      <a:lt1>
        <a:srgbClr val="FFFFFF"/>
      </a:lt1>
      <a:dk2>
        <a:srgbClr val="4F4F4F"/>
      </a:dk2>
      <a:lt2>
        <a:srgbClr val="BFBFBF"/>
      </a:lt2>
      <a:accent1>
        <a:srgbClr val="1B6BBC"/>
      </a:accent1>
      <a:accent2>
        <a:srgbClr val="42AAC9"/>
      </a:accent2>
      <a:accent3>
        <a:srgbClr val="518C15"/>
      </a:accent3>
      <a:accent4>
        <a:srgbClr val="DE9000"/>
      </a:accent4>
      <a:accent5>
        <a:srgbClr val="DB2800"/>
      </a:accent5>
      <a:accent6>
        <a:srgbClr val="B130C2"/>
      </a:accent6>
      <a:hlink>
        <a:srgbClr val="0000FF"/>
      </a:hlink>
      <a:folHlink>
        <a:srgbClr val="FF00FF"/>
      </a:folHlink>
    </a:clrScheme>
    <a:fontScheme name="New_Template1">
      <a:majorFont>
        <a:latin typeface="Avenir Light"/>
        <a:ea typeface="Avenir Light"/>
        <a:cs typeface="Avenir Light"/>
      </a:majorFont>
      <a:minorFont>
        <a:latin typeface="Avenir Light"/>
        <a:ea typeface="Avenir Light"/>
        <a:cs typeface="Avenir Light"/>
      </a:minorFont>
    </a:fontScheme>
    <a:fmtScheme name="New_Template1">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E3C6E"/>
        </a:solid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2400" b="0" i="0" u="none" strike="noStrike" cap="all" spc="384" normalizeH="0" baseline="0">
            <a:ln>
              <a:noFill/>
            </a:ln>
            <a:solidFill>
              <a:srgbClr val="FFFFFF"/>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uFillTx/>
            <a:latin typeface="+mn-lt"/>
            <a:ea typeface="+mn-ea"/>
            <a:cs typeface="+mn-cs"/>
            <a:sym typeface="Avenir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40069</TotalTime>
  <Words>706</Words>
  <Application>Microsoft Macintosh PowerPoint</Application>
  <PresentationFormat>Custom</PresentationFormat>
  <Paragraphs>62</Paragraphs>
  <Slides>12</Slides>
  <Notes>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Arial</vt:lpstr>
      <vt:lpstr>Avenir</vt:lpstr>
      <vt:lpstr>Avenir Book</vt:lpstr>
      <vt:lpstr>Avenir Light</vt:lpstr>
      <vt:lpstr>Avenir Medium</vt:lpstr>
      <vt:lpstr>Calibri</vt:lpstr>
      <vt:lpstr>Helvetica</vt:lpstr>
      <vt:lpstr>Times New Roman</vt:lpstr>
      <vt:lpstr>New_Template1</vt:lpstr>
      <vt:lpstr>Custom Design</vt:lpstr>
      <vt:lpstr>PowerPoint Presentation</vt:lpstr>
      <vt:lpstr>Testing for expression differences (differential expression)</vt:lpstr>
      <vt:lpstr>Which normalization should be used for DE analysis?</vt:lpstr>
      <vt:lpstr>Independent t-test?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Rajiv McCoy</cp:lastModifiedBy>
  <cp:revision>946</cp:revision>
  <cp:lastPrinted>2015-09-09T21:09:16Z</cp:lastPrinted>
  <dcterms:modified xsi:type="dcterms:W3CDTF">2024-10-24T18:55:18Z</dcterms:modified>
</cp:coreProperties>
</file>